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83" r:id="rId2"/>
    <p:sldId id="258" r:id="rId3"/>
    <p:sldId id="285" r:id="rId4"/>
    <p:sldId id="259" r:id="rId5"/>
    <p:sldId id="260" r:id="rId6"/>
    <p:sldId id="261" r:id="rId7"/>
    <p:sldId id="297" r:id="rId8"/>
    <p:sldId id="296" r:id="rId9"/>
    <p:sldId id="306" r:id="rId10"/>
    <p:sldId id="305" r:id="rId11"/>
    <p:sldId id="298" r:id="rId12"/>
    <p:sldId id="299" r:id="rId13"/>
    <p:sldId id="264" r:id="rId14"/>
    <p:sldId id="287" r:id="rId15"/>
    <p:sldId id="288" r:id="rId16"/>
    <p:sldId id="289" r:id="rId17"/>
    <p:sldId id="301" r:id="rId18"/>
    <p:sldId id="302" r:id="rId19"/>
    <p:sldId id="303" r:id="rId20"/>
    <p:sldId id="267" r:id="rId21"/>
    <p:sldId id="268" r:id="rId22"/>
    <p:sldId id="269" r:id="rId23"/>
    <p:sldId id="271" r:id="rId24"/>
    <p:sldId id="295" r:id="rId25"/>
    <p:sldId id="272" r:id="rId26"/>
    <p:sldId id="274" r:id="rId27"/>
    <p:sldId id="308" r:id="rId28"/>
    <p:sldId id="275" r:id="rId29"/>
    <p:sldId id="309" r:id="rId30"/>
    <p:sldId id="277" r:id="rId31"/>
    <p:sldId id="307" r:id="rId32"/>
    <p:sldId id="278" r:id="rId33"/>
    <p:sldId id="279" r:id="rId34"/>
    <p:sldId id="280" r:id="rId35"/>
    <p:sldId id="281" r:id="rId36"/>
    <p:sldId id="292" r:id="rId37"/>
    <p:sldId id="293" r:id="rId38"/>
    <p:sldId id="284" r:id="rId39"/>
  </p:sldIdLst>
  <p:sldSz cx="9144000" cy="6858000" type="screen4x3"/>
  <p:notesSz cx="6781800" cy="9918700"/>
  <p:defaultTextStyle>
    <a:defPPr>
      <a:defRPr lang="sv-S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38"/>
    <p:penClr>
      <a:schemeClr val="tx1"/>
    </p:penClr>
  </p:showPr>
  <p:clrMru>
    <a:srgbClr val="FF0000"/>
  </p:clrMru>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44" autoAdjust="0"/>
    <p:restoredTop sz="94719" autoAdjust="0"/>
  </p:normalViewPr>
  <p:slideViewPr>
    <p:cSldViewPr>
      <p:cViewPr>
        <p:scale>
          <a:sx n="50" d="100"/>
          <a:sy n="50" d="100"/>
        </p:scale>
        <p:origin x="-2580" y="-12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38463" cy="496888"/>
          </a:xfrm>
          <a:prstGeom prst="rect">
            <a:avLst/>
          </a:prstGeom>
          <a:noFill/>
          <a:ln w="9525">
            <a:noFill/>
            <a:miter lim="800000"/>
            <a:headEnd/>
            <a:tailEnd/>
          </a:ln>
          <a:effectLst/>
        </p:spPr>
        <p:txBody>
          <a:bodyPr vert="horz" wrap="square" lIns="91282" tIns="45641" rIns="91282" bIns="45641" numCol="1" anchor="t" anchorCtr="0" compatLnSpc="1">
            <a:prstTxWarp prst="textNoShape">
              <a:avLst/>
            </a:prstTxWarp>
          </a:bodyPr>
          <a:lstStyle>
            <a:lvl1pPr defTabSz="912813">
              <a:defRPr sz="1200"/>
            </a:lvl1pPr>
          </a:lstStyle>
          <a:p>
            <a:endParaRPr lang="sv-SE"/>
          </a:p>
        </p:txBody>
      </p:sp>
      <p:sp>
        <p:nvSpPr>
          <p:cNvPr id="68611" name="Rectangle 3"/>
          <p:cNvSpPr>
            <a:spLocks noGrp="1" noChangeArrowheads="1"/>
          </p:cNvSpPr>
          <p:nvPr>
            <p:ph type="dt" sz="quarter" idx="1"/>
          </p:nvPr>
        </p:nvSpPr>
        <p:spPr bwMode="auto">
          <a:xfrm>
            <a:off x="3841750" y="0"/>
            <a:ext cx="2938463" cy="496888"/>
          </a:xfrm>
          <a:prstGeom prst="rect">
            <a:avLst/>
          </a:prstGeom>
          <a:noFill/>
          <a:ln w="9525">
            <a:noFill/>
            <a:miter lim="800000"/>
            <a:headEnd/>
            <a:tailEnd/>
          </a:ln>
          <a:effectLst/>
        </p:spPr>
        <p:txBody>
          <a:bodyPr vert="horz" wrap="square" lIns="91282" tIns="45641" rIns="91282" bIns="45641" numCol="1" anchor="t" anchorCtr="0" compatLnSpc="1">
            <a:prstTxWarp prst="textNoShape">
              <a:avLst/>
            </a:prstTxWarp>
          </a:bodyPr>
          <a:lstStyle>
            <a:lvl1pPr algn="r" defTabSz="912813">
              <a:defRPr sz="1200"/>
            </a:lvl1pPr>
          </a:lstStyle>
          <a:p>
            <a:endParaRPr lang="sv-SE"/>
          </a:p>
        </p:txBody>
      </p:sp>
      <p:sp>
        <p:nvSpPr>
          <p:cNvPr id="68612" name="Rectangle 4"/>
          <p:cNvSpPr>
            <a:spLocks noGrp="1" noChangeArrowheads="1"/>
          </p:cNvSpPr>
          <p:nvPr>
            <p:ph type="ftr" sz="quarter" idx="2"/>
          </p:nvPr>
        </p:nvSpPr>
        <p:spPr bwMode="auto">
          <a:xfrm>
            <a:off x="0" y="9420225"/>
            <a:ext cx="2938463" cy="496888"/>
          </a:xfrm>
          <a:prstGeom prst="rect">
            <a:avLst/>
          </a:prstGeom>
          <a:noFill/>
          <a:ln w="9525">
            <a:noFill/>
            <a:miter lim="800000"/>
            <a:headEnd/>
            <a:tailEnd/>
          </a:ln>
          <a:effectLst/>
        </p:spPr>
        <p:txBody>
          <a:bodyPr vert="horz" wrap="square" lIns="91282" tIns="45641" rIns="91282" bIns="45641" numCol="1" anchor="b" anchorCtr="0" compatLnSpc="1">
            <a:prstTxWarp prst="textNoShape">
              <a:avLst/>
            </a:prstTxWarp>
          </a:bodyPr>
          <a:lstStyle>
            <a:lvl1pPr defTabSz="912813">
              <a:defRPr sz="1200"/>
            </a:lvl1pPr>
          </a:lstStyle>
          <a:p>
            <a:endParaRPr lang="sv-SE"/>
          </a:p>
        </p:txBody>
      </p:sp>
      <p:sp>
        <p:nvSpPr>
          <p:cNvPr id="68613" name="Rectangle 5"/>
          <p:cNvSpPr>
            <a:spLocks noGrp="1" noChangeArrowheads="1"/>
          </p:cNvSpPr>
          <p:nvPr>
            <p:ph type="sldNum" sz="quarter" idx="3"/>
          </p:nvPr>
        </p:nvSpPr>
        <p:spPr bwMode="auto">
          <a:xfrm>
            <a:off x="3841750" y="9420225"/>
            <a:ext cx="2938463" cy="496888"/>
          </a:xfrm>
          <a:prstGeom prst="rect">
            <a:avLst/>
          </a:prstGeom>
          <a:noFill/>
          <a:ln w="9525">
            <a:noFill/>
            <a:miter lim="800000"/>
            <a:headEnd/>
            <a:tailEnd/>
          </a:ln>
          <a:effectLst/>
        </p:spPr>
        <p:txBody>
          <a:bodyPr vert="horz" wrap="square" lIns="91282" tIns="45641" rIns="91282" bIns="45641" numCol="1" anchor="b" anchorCtr="0" compatLnSpc="1">
            <a:prstTxWarp prst="textNoShape">
              <a:avLst/>
            </a:prstTxWarp>
          </a:bodyPr>
          <a:lstStyle>
            <a:lvl1pPr algn="r" defTabSz="912813">
              <a:defRPr sz="1200"/>
            </a:lvl1pPr>
          </a:lstStyle>
          <a:p>
            <a:fld id="{0ADC3EF7-7BBD-44F9-9BC1-3B63E3E667BA}" type="slidenum">
              <a:rPr lang="sv-SE"/>
              <a:pPr/>
              <a:t>‹#›</a:t>
            </a:fld>
            <a:endParaRPr lang="sv-S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38463" cy="496888"/>
          </a:xfrm>
          <a:prstGeom prst="rect">
            <a:avLst/>
          </a:prstGeom>
          <a:noFill/>
          <a:ln w="9525">
            <a:noFill/>
            <a:miter lim="800000"/>
            <a:headEnd/>
            <a:tailEnd/>
          </a:ln>
          <a:effectLst/>
        </p:spPr>
        <p:txBody>
          <a:bodyPr vert="horz" wrap="square" lIns="91282" tIns="45641" rIns="91282" bIns="45641" numCol="1" anchor="t" anchorCtr="0" compatLnSpc="1">
            <a:prstTxWarp prst="textNoShape">
              <a:avLst/>
            </a:prstTxWarp>
          </a:bodyPr>
          <a:lstStyle>
            <a:lvl1pPr defTabSz="912813">
              <a:defRPr sz="1200"/>
            </a:lvl1pPr>
          </a:lstStyle>
          <a:p>
            <a:endParaRPr lang="sv-SE"/>
          </a:p>
        </p:txBody>
      </p:sp>
      <p:sp>
        <p:nvSpPr>
          <p:cNvPr id="61443" name="Rectangle 3"/>
          <p:cNvSpPr>
            <a:spLocks noGrp="1" noChangeArrowheads="1"/>
          </p:cNvSpPr>
          <p:nvPr>
            <p:ph type="dt" idx="1"/>
          </p:nvPr>
        </p:nvSpPr>
        <p:spPr bwMode="auto">
          <a:xfrm>
            <a:off x="3841750" y="0"/>
            <a:ext cx="2938463" cy="496888"/>
          </a:xfrm>
          <a:prstGeom prst="rect">
            <a:avLst/>
          </a:prstGeom>
          <a:noFill/>
          <a:ln w="9525">
            <a:noFill/>
            <a:miter lim="800000"/>
            <a:headEnd/>
            <a:tailEnd/>
          </a:ln>
          <a:effectLst/>
        </p:spPr>
        <p:txBody>
          <a:bodyPr vert="horz" wrap="square" lIns="91282" tIns="45641" rIns="91282" bIns="45641" numCol="1" anchor="t" anchorCtr="0" compatLnSpc="1">
            <a:prstTxWarp prst="textNoShape">
              <a:avLst/>
            </a:prstTxWarp>
          </a:bodyPr>
          <a:lstStyle>
            <a:lvl1pPr algn="r" defTabSz="912813">
              <a:defRPr sz="1200"/>
            </a:lvl1pPr>
          </a:lstStyle>
          <a:p>
            <a:endParaRPr lang="sv-SE"/>
          </a:p>
        </p:txBody>
      </p:sp>
      <p:sp>
        <p:nvSpPr>
          <p:cNvPr id="61444" name="Rectangle 4"/>
          <p:cNvSpPr>
            <a:spLocks noGrp="1" noRot="1" noChangeAspect="1" noChangeArrowheads="1" noTextEdit="1"/>
          </p:cNvSpPr>
          <p:nvPr>
            <p:ph type="sldImg" idx="2"/>
          </p:nvPr>
        </p:nvSpPr>
        <p:spPr bwMode="auto">
          <a:xfrm>
            <a:off x="911225" y="742950"/>
            <a:ext cx="4959350" cy="3719513"/>
          </a:xfrm>
          <a:prstGeom prst="rect">
            <a:avLst/>
          </a:prstGeom>
          <a:noFill/>
          <a:ln w="9525">
            <a:solidFill>
              <a:srgbClr val="000000"/>
            </a:solidFill>
            <a:miter lim="800000"/>
            <a:headEnd/>
            <a:tailEnd/>
          </a:ln>
          <a:effectLst/>
        </p:spPr>
      </p:sp>
      <p:sp>
        <p:nvSpPr>
          <p:cNvPr id="61445" name="Rectangle 5"/>
          <p:cNvSpPr>
            <a:spLocks noGrp="1" noChangeArrowheads="1"/>
          </p:cNvSpPr>
          <p:nvPr>
            <p:ph type="body" sz="quarter" idx="3"/>
          </p:nvPr>
        </p:nvSpPr>
        <p:spPr bwMode="auto">
          <a:xfrm>
            <a:off x="677863" y="4711700"/>
            <a:ext cx="5426075" cy="4464050"/>
          </a:xfrm>
          <a:prstGeom prst="rect">
            <a:avLst/>
          </a:prstGeom>
          <a:noFill/>
          <a:ln w="9525">
            <a:noFill/>
            <a:miter lim="800000"/>
            <a:headEnd/>
            <a:tailEnd/>
          </a:ln>
          <a:effectLst/>
        </p:spPr>
        <p:txBody>
          <a:bodyPr vert="horz" wrap="square" lIns="91282" tIns="45641" rIns="91282" bIns="45641"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61446" name="Rectangle 6"/>
          <p:cNvSpPr>
            <a:spLocks noGrp="1" noChangeArrowheads="1"/>
          </p:cNvSpPr>
          <p:nvPr>
            <p:ph type="ftr" sz="quarter" idx="4"/>
          </p:nvPr>
        </p:nvSpPr>
        <p:spPr bwMode="auto">
          <a:xfrm>
            <a:off x="0" y="9420225"/>
            <a:ext cx="2938463" cy="496888"/>
          </a:xfrm>
          <a:prstGeom prst="rect">
            <a:avLst/>
          </a:prstGeom>
          <a:noFill/>
          <a:ln w="9525">
            <a:noFill/>
            <a:miter lim="800000"/>
            <a:headEnd/>
            <a:tailEnd/>
          </a:ln>
          <a:effectLst/>
        </p:spPr>
        <p:txBody>
          <a:bodyPr vert="horz" wrap="square" lIns="91282" tIns="45641" rIns="91282" bIns="45641" numCol="1" anchor="b" anchorCtr="0" compatLnSpc="1">
            <a:prstTxWarp prst="textNoShape">
              <a:avLst/>
            </a:prstTxWarp>
          </a:bodyPr>
          <a:lstStyle>
            <a:lvl1pPr defTabSz="912813">
              <a:defRPr sz="1200"/>
            </a:lvl1pPr>
          </a:lstStyle>
          <a:p>
            <a:endParaRPr lang="sv-SE"/>
          </a:p>
        </p:txBody>
      </p:sp>
      <p:sp>
        <p:nvSpPr>
          <p:cNvPr id="61447" name="Rectangle 7"/>
          <p:cNvSpPr>
            <a:spLocks noGrp="1" noChangeArrowheads="1"/>
          </p:cNvSpPr>
          <p:nvPr>
            <p:ph type="sldNum" sz="quarter" idx="5"/>
          </p:nvPr>
        </p:nvSpPr>
        <p:spPr bwMode="auto">
          <a:xfrm>
            <a:off x="3841750" y="9420225"/>
            <a:ext cx="2938463" cy="496888"/>
          </a:xfrm>
          <a:prstGeom prst="rect">
            <a:avLst/>
          </a:prstGeom>
          <a:noFill/>
          <a:ln w="9525">
            <a:noFill/>
            <a:miter lim="800000"/>
            <a:headEnd/>
            <a:tailEnd/>
          </a:ln>
          <a:effectLst/>
        </p:spPr>
        <p:txBody>
          <a:bodyPr vert="horz" wrap="square" lIns="91282" tIns="45641" rIns="91282" bIns="45641" numCol="1" anchor="b" anchorCtr="0" compatLnSpc="1">
            <a:prstTxWarp prst="textNoShape">
              <a:avLst/>
            </a:prstTxWarp>
          </a:bodyPr>
          <a:lstStyle>
            <a:lvl1pPr algn="r" defTabSz="912813">
              <a:defRPr sz="1200"/>
            </a:lvl1pPr>
          </a:lstStyle>
          <a:p>
            <a:fld id="{12A5963A-9904-46F6-8E81-CCAE0D20160C}" type="slidenum">
              <a:rPr lang="sv-SE"/>
              <a:pPr/>
              <a:t>‹#›</a:t>
            </a:fld>
            <a:endParaRPr lang="sv-S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B3B289-D318-4642-BFC5-0E4B807B6A4A}" type="slidenum">
              <a:rPr lang="sv-SE"/>
              <a:pPr/>
              <a:t>1</a:t>
            </a:fld>
            <a:endParaRPr lang="sv-SE"/>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3CDC84-DBF6-4DE4-BB26-8808969B25E3}" type="slidenum">
              <a:rPr lang="sv-SE"/>
              <a:pPr/>
              <a:t>6</a:t>
            </a:fld>
            <a:endParaRPr lang="sv-SE"/>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sv-SE"/>
              <a:t>De modeller vi använt har anpassats till finansdepartementets s k mikrosimuleringsmodell SESIM och byggts in i den. Den utbyggda modellen har sedan använts för att simulera hur befolkningen åldras och konsekvenserna av detta</a:t>
            </a:r>
          </a:p>
          <a:p>
            <a:endParaRPr 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EFF605-19E8-4D96-A8CF-6705930EE09D}" type="slidenum">
              <a:rPr lang="sv-SE"/>
              <a:pPr/>
              <a:t>22</a:t>
            </a:fld>
            <a:endParaRPr lang="sv-SE"/>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r>
              <a:rPr lang="sv-SE"/>
              <a:t>Det är huvudsakligen ensamstående och särskilt ensamstående kvinnor som utnyttjar omsorgen</a:t>
            </a:r>
          </a:p>
          <a:p>
            <a:endParaRPr 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00BAEC-B8ED-4E9D-9729-1E04C1C5689B}" type="slidenum">
              <a:rPr lang="sv-SE"/>
              <a:pPr/>
              <a:t>25</a:t>
            </a:fld>
            <a:endParaRPr lang="sv-SE"/>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r>
              <a:rPr lang="sv-SE"/>
              <a:t>Det är främst ensamstående som saknar nära anhöriga inom ”hjälpavstånd”</a:t>
            </a:r>
          </a:p>
          <a:p>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lvl1pPr>
              <a:defRPr/>
            </a:lvl1pPr>
          </a:lstStyle>
          <a:p>
            <a:endParaRPr lang="sv-SE"/>
          </a:p>
        </p:txBody>
      </p:sp>
      <p:sp>
        <p:nvSpPr>
          <p:cNvPr id="5" name="Platshållare för sidfot 4"/>
          <p:cNvSpPr>
            <a:spLocks noGrp="1"/>
          </p:cNvSpPr>
          <p:nvPr>
            <p:ph type="ftr" sz="quarter" idx="11"/>
          </p:nvPr>
        </p:nvSpPr>
        <p:spPr/>
        <p:txBody>
          <a:bodyPr/>
          <a:lstStyle>
            <a:lvl1pPr>
              <a:defRPr/>
            </a:lvl1pPr>
          </a:lstStyle>
          <a:p>
            <a:endParaRPr lang="sv-SE"/>
          </a:p>
        </p:txBody>
      </p:sp>
      <p:sp>
        <p:nvSpPr>
          <p:cNvPr id="6" name="Platshållare för bildnummer 5"/>
          <p:cNvSpPr>
            <a:spLocks noGrp="1"/>
          </p:cNvSpPr>
          <p:nvPr>
            <p:ph type="sldNum" sz="quarter" idx="12"/>
          </p:nvPr>
        </p:nvSpPr>
        <p:spPr/>
        <p:txBody>
          <a:bodyPr/>
          <a:lstStyle>
            <a:lvl1pPr>
              <a:defRPr/>
            </a:lvl1pPr>
          </a:lstStyle>
          <a:p>
            <a:fld id="{A263054D-772B-4DAE-8DF6-2FD96E897647}" type="slidenum">
              <a:rPr lang="sv-SE"/>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endParaRPr lang="sv-SE"/>
          </a:p>
        </p:txBody>
      </p:sp>
      <p:sp>
        <p:nvSpPr>
          <p:cNvPr id="5" name="Platshållare för sidfot 4"/>
          <p:cNvSpPr>
            <a:spLocks noGrp="1"/>
          </p:cNvSpPr>
          <p:nvPr>
            <p:ph type="ftr" sz="quarter" idx="11"/>
          </p:nvPr>
        </p:nvSpPr>
        <p:spPr/>
        <p:txBody>
          <a:bodyPr/>
          <a:lstStyle>
            <a:lvl1pPr>
              <a:defRPr/>
            </a:lvl1pPr>
          </a:lstStyle>
          <a:p>
            <a:endParaRPr lang="sv-SE"/>
          </a:p>
        </p:txBody>
      </p:sp>
      <p:sp>
        <p:nvSpPr>
          <p:cNvPr id="6" name="Platshållare för bildnummer 5"/>
          <p:cNvSpPr>
            <a:spLocks noGrp="1"/>
          </p:cNvSpPr>
          <p:nvPr>
            <p:ph type="sldNum" sz="quarter" idx="12"/>
          </p:nvPr>
        </p:nvSpPr>
        <p:spPr/>
        <p:txBody>
          <a:bodyPr/>
          <a:lstStyle>
            <a:lvl1pPr>
              <a:defRPr/>
            </a:lvl1pPr>
          </a:lstStyle>
          <a:p>
            <a:fld id="{5DC486DE-29BA-423E-BBAF-D97A27286686}" type="slidenum">
              <a:rPr lang="sv-SE"/>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endParaRPr lang="sv-SE"/>
          </a:p>
        </p:txBody>
      </p:sp>
      <p:sp>
        <p:nvSpPr>
          <p:cNvPr id="5" name="Platshållare för sidfot 4"/>
          <p:cNvSpPr>
            <a:spLocks noGrp="1"/>
          </p:cNvSpPr>
          <p:nvPr>
            <p:ph type="ftr" sz="quarter" idx="11"/>
          </p:nvPr>
        </p:nvSpPr>
        <p:spPr/>
        <p:txBody>
          <a:bodyPr/>
          <a:lstStyle>
            <a:lvl1pPr>
              <a:defRPr/>
            </a:lvl1pPr>
          </a:lstStyle>
          <a:p>
            <a:endParaRPr lang="sv-SE"/>
          </a:p>
        </p:txBody>
      </p:sp>
      <p:sp>
        <p:nvSpPr>
          <p:cNvPr id="6" name="Platshållare för bildnummer 5"/>
          <p:cNvSpPr>
            <a:spLocks noGrp="1"/>
          </p:cNvSpPr>
          <p:nvPr>
            <p:ph type="sldNum" sz="quarter" idx="12"/>
          </p:nvPr>
        </p:nvSpPr>
        <p:spPr/>
        <p:txBody>
          <a:bodyPr/>
          <a:lstStyle>
            <a:lvl1pPr>
              <a:defRPr/>
            </a:lvl1pPr>
          </a:lstStyle>
          <a:p>
            <a:fld id="{5BDB7E53-E924-4D4B-8CD7-14BF290C7CED}" type="slidenum">
              <a:rPr lang="sv-SE"/>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endParaRPr lang="sv-SE"/>
          </a:p>
        </p:txBody>
      </p:sp>
      <p:sp>
        <p:nvSpPr>
          <p:cNvPr id="5" name="Platshållare för sidfot 4"/>
          <p:cNvSpPr>
            <a:spLocks noGrp="1"/>
          </p:cNvSpPr>
          <p:nvPr>
            <p:ph type="ftr" sz="quarter" idx="11"/>
          </p:nvPr>
        </p:nvSpPr>
        <p:spPr/>
        <p:txBody>
          <a:bodyPr/>
          <a:lstStyle>
            <a:lvl1pPr>
              <a:defRPr/>
            </a:lvl1pPr>
          </a:lstStyle>
          <a:p>
            <a:endParaRPr lang="sv-SE"/>
          </a:p>
        </p:txBody>
      </p:sp>
      <p:sp>
        <p:nvSpPr>
          <p:cNvPr id="6" name="Platshållare för bildnummer 5"/>
          <p:cNvSpPr>
            <a:spLocks noGrp="1"/>
          </p:cNvSpPr>
          <p:nvPr>
            <p:ph type="sldNum" sz="quarter" idx="12"/>
          </p:nvPr>
        </p:nvSpPr>
        <p:spPr/>
        <p:txBody>
          <a:bodyPr/>
          <a:lstStyle>
            <a:lvl1pPr>
              <a:defRPr/>
            </a:lvl1pPr>
          </a:lstStyle>
          <a:p>
            <a:fld id="{BD75341F-9776-44DB-9AD8-E4F625DE3A96}" type="slidenum">
              <a:rPr lang="sv-SE"/>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endParaRPr lang="sv-SE"/>
          </a:p>
        </p:txBody>
      </p:sp>
      <p:sp>
        <p:nvSpPr>
          <p:cNvPr id="5" name="Platshållare för sidfot 4"/>
          <p:cNvSpPr>
            <a:spLocks noGrp="1"/>
          </p:cNvSpPr>
          <p:nvPr>
            <p:ph type="ftr" sz="quarter" idx="11"/>
          </p:nvPr>
        </p:nvSpPr>
        <p:spPr/>
        <p:txBody>
          <a:bodyPr/>
          <a:lstStyle>
            <a:lvl1pPr>
              <a:defRPr/>
            </a:lvl1pPr>
          </a:lstStyle>
          <a:p>
            <a:endParaRPr lang="sv-SE"/>
          </a:p>
        </p:txBody>
      </p:sp>
      <p:sp>
        <p:nvSpPr>
          <p:cNvPr id="6" name="Platshållare för bildnummer 5"/>
          <p:cNvSpPr>
            <a:spLocks noGrp="1"/>
          </p:cNvSpPr>
          <p:nvPr>
            <p:ph type="sldNum" sz="quarter" idx="12"/>
          </p:nvPr>
        </p:nvSpPr>
        <p:spPr/>
        <p:txBody>
          <a:bodyPr/>
          <a:lstStyle>
            <a:lvl1pPr>
              <a:defRPr/>
            </a:lvl1pPr>
          </a:lstStyle>
          <a:p>
            <a:fld id="{3269ED8D-E941-4687-B316-78ABA7A64B7D}" type="slidenum">
              <a:rPr lang="sv-SE"/>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lvl1pPr>
              <a:defRPr/>
            </a:lvl1pPr>
          </a:lstStyle>
          <a:p>
            <a:endParaRPr lang="sv-SE"/>
          </a:p>
        </p:txBody>
      </p:sp>
      <p:sp>
        <p:nvSpPr>
          <p:cNvPr id="6" name="Platshållare för sidfot 5"/>
          <p:cNvSpPr>
            <a:spLocks noGrp="1"/>
          </p:cNvSpPr>
          <p:nvPr>
            <p:ph type="ftr" sz="quarter" idx="11"/>
          </p:nvPr>
        </p:nvSpPr>
        <p:spPr/>
        <p:txBody>
          <a:bodyPr/>
          <a:lstStyle>
            <a:lvl1pPr>
              <a:defRPr/>
            </a:lvl1pPr>
          </a:lstStyle>
          <a:p>
            <a:endParaRPr lang="sv-SE"/>
          </a:p>
        </p:txBody>
      </p:sp>
      <p:sp>
        <p:nvSpPr>
          <p:cNvPr id="7" name="Platshållare för bildnummer 6"/>
          <p:cNvSpPr>
            <a:spLocks noGrp="1"/>
          </p:cNvSpPr>
          <p:nvPr>
            <p:ph type="sldNum" sz="quarter" idx="12"/>
          </p:nvPr>
        </p:nvSpPr>
        <p:spPr/>
        <p:txBody>
          <a:bodyPr/>
          <a:lstStyle>
            <a:lvl1pPr>
              <a:defRPr/>
            </a:lvl1pPr>
          </a:lstStyle>
          <a:p>
            <a:fld id="{499FDA9E-463F-4C0E-A3CF-CED28CD168E7}" type="slidenum">
              <a:rPr lang="sv-SE"/>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lvl1pPr>
              <a:defRPr/>
            </a:lvl1pPr>
          </a:lstStyle>
          <a:p>
            <a:endParaRPr lang="sv-SE"/>
          </a:p>
        </p:txBody>
      </p:sp>
      <p:sp>
        <p:nvSpPr>
          <p:cNvPr id="8" name="Platshållare för sidfot 7"/>
          <p:cNvSpPr>
            <a:spLocks noGrp="1"/>
          </p:cNvSpPr>
          <p:nvPr>
            <p:ph type="ftr" sz="quarter" idx="11"/>
          </p:nvPr>
        </p:nvSpPr>
        <p:spPr/>
        <p:txBody>
          <a:bodyPr/>
          <a:lstStyle>
            <a:lvl1pPr>
              <a:defRPr/>
            </a:lvl1pPr>
          </a:lstStyle>
          <a:p>
            <a:endParaRPr lang="sv-SE"/>
          </a:p>
        </p:txBody>
      </p:sp>
      <p:sp>
        <p:nvSpPr>
          <p:cNvPr id="9" name="Platshållare för bildnummer 8"/>
          <p:cNvSpPr>
            <a:spLocks noGrp="1"/>
          </p:cNvSpPr>
          <p:nvPr>
            <p:ph type="sldNum" sz="quarter" idx="12"/>
          </p:nvPr>
        </p:nvSpPr>
        <p:spPr/>
        <p:txBody>
          <a:bodyPr/>
          <a:lstStyle>
            <a:lvl1pPr>
              <a:defRPr/>
            </a:lvl1pPr>
          </a:lstStyle>
          <a:p>
            <a:fld id="{0F5F19FC-4D3F-444C-BBA9-0171EECB87E8}" type="slidenum">
              <a:rPr lang="sv-SE"/>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lvl1pPr>
              <a:defRPr/>
            </a:lvl1pPr>
          </a:lstStyle>
          <a:p>
            <a:endParaRPr lang="sv-SE"/>
          </a:p>
        </p:txBody>
      </p:sp>
      <p:sp>
        <p:nvSpPr>
          <p:cNvPr id="4" name="Platshållare för sidfot 3"/>
          <p:cNvSpPr>
            <a:spLocks noGrp="1"/>
          </p:cNvSpPr>
          <p:nvPr>
            <p:ph type="ftr" sz="quarter" idx="11"/>
          </p:nvPr>
        </p:nvSpPr>
        <p:spPr/>
        <p:txBody>
          <a:bodyPr/>
          <a:lstStyle>
            <a:lvl1pPr>
              <a:defRPr/>
            </a:lvl1pPr>
          </a:lstStyle>
          <a:p>
            <a:endParaRPr lang="sv-SE"/>
          </a:p>
        </p:txBody>
      </p:sp>
      <p:sp>
        <p:nvSpPr>
          <p:cNvPr id="5" name="Platshållare för bildnummer 4"/>
          <p:cNvSpPr>
            <a:spLocks noGrp="1"/>
          </p:cNvSpPr>
          <p:nvPr>
            <p:ph type="sldNum" sz="quarter" idx="12"/>
          </p:nvPr>
        </p:nvSpPr>
        <p:spPr/>
        <p:txBody>
          <a:bodyPr/>
          <a:lstStyle>
            <a:lvl1pPr>
              <a:defRPr/>
            </a:lvl1pPr>
          </a:lstStyle>
          <a:p>
            <a:fld id="{62E0EDB8-F7D4-4E03-BE93-6728240B83A4}" type="slidenum">
              <a:rPr lang="sv-SE"/>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endParaRPr lang="sv-SE"/>
          </a:p>
        </p:txBody>
      </p:sp>
      <p:sp>
        <p:nvSpPr>
          <p:cNvPr id="3" name="Platshållare för sidfot 2"/>
          <p:cNvSpPr>
            <a:spLocks noGrp="1"/>
          </p:cNvSpPr>
          <p:nvPr>
            <p:ph type="ftr" sz="quarter" idx="11"/>
          </p:nvPr>
        </p:nvSpPr>
        <p:spPr/>
        <p:txBody>
          <a:bodyPr/>
          <a:lstStyle>
            <a:lvl1pPr>
              <a:defRPr/>
            </a:lvl1pPr>
          </a:lstStyle>
          <a:p>
            <a:endParaRPr lang="sv-SE"/>
          </a:p>
        </p:txBody>
      </p:sp>
      <p:sp>
        <p:nvSpPr>
          <p:cNvPr id="4" name="Platshållare för bildnummer 3"/>
          <p:cNvSpPr>
            <a:spLocks noGrp="1"/>
          </p:cNvSpPr>
          <p:nvPr>
            <p:ph type="sldNum" sz="quarter" idx="12"/>
          </p:nvPr>
        </p:nvSpPr>
        <p:spPr/>
        <p:txBody>
          <a:bodyPr/>
          <a:lstStyle>
            <a:lvl1pPr>
              <a:defRPr/>
            </a:lvl1pPr>
          </a:lstStyle>
          <a:p>
            <a:fld id="{AD6A6F5F-ECEC-4F37-98D8-39ABA6208B57}" type="slidenum">
              <a:rPr lang="sv-SE"/>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p>
        </p:txBody>
      </p:sp>
      <p:sp>
        <p:nvSpPr>
          <p:cNvPr id="6" name="Platshållare för sidfot 5"/>
          <p:cNvSpPr>
            <a:spLocks noGrp="1"/>
          </p:cNvSpPr>
          <p:nvPr>
            <p:ph type="ftr" sz="quarter" idx="11"/>
          </p:nvPr>
        </p:nvSpPr>
        <p:spPr/>
        <p:txBody>
          <a:bodyPr/>
          <a:lstStyle>
            <a:lvl1pPr>
              <a:defRPr/>
            </a:lvl1pPr>
          </a:lstStyle>
          <a:p>
            <a:endParaRPr lang="sv-SE"/>
          </a:p>
        </p:txBody>
      </p:sp>
      <p:sp>
        <p:nvSpPr>
          <p:cNvPr id="7" name="Platshållare för bildnummer 6"/>
          <p:cNvSpPr>
            <a:spLocks noGrp="1"/>
          </p:cNvSpPr>
          <p:nvPr>
            <p:ph type="sldNum" sz="quarter" idx="12"/>
          </p:nvPr>
        </p:nvSpPr>
        <p:spPr/>
        <p:txBody>
          <a:bodyPr/>
          <a:lstStyle>
            <a:lvl1pPr>
              <a:defRPr/>
            </a:lvl1pPr>
          </a:lstStyle>
          <a:p>
            <a:fld id="{16C15393-16AA-45A8-A0CD-14BC9273214C}" type="slidenum">
              <a:rPr lang="sv-SE"/>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p>
        </p:txBody>
      </p:sp>
      <p:sp>
        <p:nvSpPr>
          <p:cNvPr id="6" name="Platshållare för sidfot 5"/>
          <p:cNvSpPr>
            <a:spLocks noGrp="1"/>
          </p:cNvSpPr>
          <p:nvPr>
            <p:ph type="ftr" sz="quarter" idx="11"/>
          </p:nvPr>
        </p:nvSpPr>
        <p:spPr/>
        <p:txBody>
          <a:bodyPr/>
          <a:lstStyle>
            <a:lvl1pPr>
              <a:defRPr/>
            </a:lvl1pPr>
          </a:lstStyle>
          <a:p>
            <a:endParaRPr lang="sv-SE"/>
          </a:p>
        </p:txBody>
      </p:sp>
      <p:sp>
        <p:nvSpPr>
          <p:cNvPr id="7" name="Platshållare för bildnummer 6"/>
          <p:cNvSpPr>
            <a:spLocks noGrp="1"/>
          </p:cNvSpPr>
          <p:nvPr>
            <p:ph type="sldNum" sz="quarter" idx="12"/>
          </p:nvPr>
        </p:nvSpPr>
        <p:spPr/>
        <p:txBody>
          <a:bodyPr/>
          <a:lstStyle>
            <a:lvl1pPr>
              <a:defRPr/>
            </a:lvl1pPr>
          </a:lstStyle>
          <a:p>
            <a:fld id="{5274C2F3-012E-4893-99D5-DC8ED5D2314B}" type="slidenum">
              <a:rPr lang="sv-SE"/>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sv-S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sv-S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5DEF473-3DAA-44FF-AE3A-F19FBCD7C2E0}" type="slidenum">
              <a:rPr lang="sv-SE"/>
              <a:pPr/>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Office_Excel_97-2003-kalkylblad1.xls"/><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Microsoft_Office_Word_97-2003-dokument2.doc"/><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oleObject" Target="../embeddings/Microsoft_Office_Word_97-2003-dokument3.doc"/></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Microsoft_Office_Excel_97-2003-kalkylblad4.xls"/><Relationship Id="rId2" Type="http://schemas.openxmlformats.org/officeDocument/2006/relationships/slideLayout" Target="../slideLayouts/slideLayout6.xml"/><Relationship Id="rId1" Type="http://schemas.openxmlformats.org/officeDocument/2006/relationships/vmlDrawing" Target="../drawings/vmlDrawing4.v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Microsoft_Office_Excel_97-2003-kalkylblad5.xls"/><Relationship Id="rId2" Type="http://schemas.openxmlformats.org/officeDocument/2006/relationships/slideLayout" Target="../slideLayouts/slideLayout6.xml"/><Relationship Id="rId1" Type="http://schemas.openxmlformats.org/officeDocument/2006/relationships/vmlDrawing" Target="../drawings/vmlDrawing5.v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www.scb.se/"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4" descr="DSC00360"/>
          <p:cNvPicPr>
            <a:picLocks noChangeAspect="1" noChangeArrowheads="1"/>
          </p:cNvPicPr>
          <p:nvPr/>
        </p:nvPicPr>
        <p:blipFill>
          <a:blip r:embed="rId3" cstate="print"/>
          <a:srcRect/>
          <a:stretch>
            <a:fillRect/>
          </a:stretch>
        </p:blipFill>
        <p:spPr bwMode="auto">
          <a:xfrm>
            <a:off x="-324544" y="0"/>
            <a:ext cx="9937104" cy="6858000"/>
          </a:xfrm>
          <a:prstGeom prst="rect">
            <a:avLst/>
          </a:prstGeom>
          <a:noFill/>
          <a:ln w="9525">
            <a:noFill/>
            <a:miter lim="800000"/>
            <a:headEnd/>
            <a:tailEnd/>
          </a:ln>
        </p:spPr>
      </p:pic>
      <p:sp>
        <p:nvSpPr>
          <p:cNvPr id="58373" name="Text Box 5"/>
          <p:cNvSpPr txBox="1">
            <a:spLocks noChangeArrowheads="1"/>
          </p:cNvSpPr>
          <p:nvPr/>
        </p:nvSpPr>
        <p:spPr bwMode="auto">
          <a:xfrm>
            <a:off x="5867400" y="1124744"/>
            <a:ext cx="3276600" cy="3539430"/>
          </a:xfrm>
          <a:prstGeom prst="rect">
            <a:avLst/>
          </a:prstGeom>
          <a:noFill/>
          <a:ln w="9525">
            <a:noFill/>
            <a:miter lim="800000"/>
            <a:headEnd/>
            <a:tailEnd/>
          </a:ln>
          <a:effectLst/>
        </p:spPr>
        <p:txBody>
          <a:bodyPr wrap="square">
            <a:spAutoFit/>
          </a:bodyPr>
          <a:lstStyle/>
          <a:p>
            <a:pPr>
              <a:spcBef>
                <a:spcPct val="50000"/>
              </a:spcBef>
            </a:pPr>
            <a:r>
              <a:rPr lang="sv-SE" sz="3200" dirty="0" smtClean="0">
                <a:solidFill>
                  <a:schemeClr val="bg1"/>
                </a:solidFill>
              </a:rPr>
              <a:t>En åldrande befolkning: Perspektiv på de äldres framtida vård, omsorg och inkomststandard</a:t>
            </a:r>
            <a:endParaRPr lang="sv-SE" sz="3200" b="1" dirty="0">
              <a:solidFill>
                <a:schemeClr val="bg1"/>
              </a:solidFill>
              <a:latin typeface="Times New Roman" pitchFamily="18" charset="0"/>
              <a:cs typeface="Times New Roman" pitchFamily="18" charset="0"/>
            </a:endParaRPr>
          </a:p>
        </p:txBody>
      </p:sp>
      <p:sp>
        <p:nvSpPr>
          <p:cNvPr id="58374" name="Text Box 6"/>
          <p:cNvSpPr txBox="1">
            <a:spLocks noChangeArrowheads="1"/>
          </p:cNvSpPr>
          <p:nvPr/>
        </p:nvSpPr>
        <p:spPr bwMode="auto">
          <a:xfrm>
            <a:off x="5508625" y="5241925"/>
            <a:ext cx="3635375" cy="1616075"/>
          </a:xfrm>
          <a:prstGeom prst="rect">
            <a:avLst/>
          </a:prstGeom>
          <a:noFill/>
          <a:ln w="9525">
            <a:noFill/>
            <a:miter lim="800000"/>
            <a:headEnd/>
            <a:tailEnd/>
          </a:ln>
          <a:effectLst/>
        </p:spPr>
        <p:txBody>
          <a:bodyPr>
            <a:spAutoFit/>
          </a:bodyPr>
          <a:lstStyle/>
          <a:p>
            <a:pPr>
              <a:spcBef>
                <a:spcPct val="50000"/>
              </a:spcBef>
            </a:pPr>
            <a:r>
              <a:rPr lang="sv-SE" sz="2000" dirty="0"/>
              <a:t>Professor Anders </a:t>
            </a:r>
            <a:r>
              <a:rPr lang="sv-SE" sz="2000" dirty="0" err="1"/>
              <a:t>Klevmarken</a:t>
            </a:r>
            <a:endParaRPr lang="sv-SE" sz="2000" dirty="0"/>
          </a:p>
          <a:p>
            <a:pPr>
              <a:spcBef>
                <a:spcPct val="50000"/>
              </a:spcBef>
            </a:pPr>
            <a:r>
              <a:rPr lang="sv-SE" sz="2000" dirty="0"/>
              <a:t>Nationalekonomiska institutionen</a:t>
            </a:r>
          </a:p>
          <a:p>
            <a:pPr>
              <a:spcBef>
                <a:spcPct val="50000"/>
              </a:spcBef>
            </a:pPr>
            <a:r>
              <a:rPr lang="sv-SE" sz="2000" dirty="0"/>
              <a:t>UPPSALA UNIVERSITET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 </a:t>
            </a:r>
            <a:r>
              <a:rPr lang="en-US" dirty="0" smtClean="0"/>
              <a:t>benchmark</a:t>
            </a:r>
            <a:r>
              <a:rPr lang="sv-SE" dirty="0" smtClean="0"/>
              <a:t> scenario</a:t>
            </a:r>
            <a:endParaRPr lang="sv-SE" dirty="0"/>
          </a:p>
        </p:txBody>
      </p:sp>
      <p:sp>
        <p:nvSpPr>
          <p:cNvPr id="4" name="textruta 3"/>
          <p:cNvSpPr txBox="1"/>
          <p:nvPr/>
        </p:nvSpPr>
        <p:spPr>
          <a:xfrm>
            <a:off x="357158" y="1571612"/>
            <a:ext cx="8786842" cy="5262979"/>
          </a:xfrm>
          <a:prstGeom prst="rect">
            <a:avLst/>
          </a:prstGeom>
          <a:noFill/>
        </p:spPr>
        <p:txBody>
          <a:bodyPr wrap="square" rtlCol="0">
            <a:spAutoFit/>
          </a:bodyPr>
          <a:lstStyle/>
          <a:p>
            <a:pPr marL="342900" indent="-342900">
              <a:buAutoNum type="arabicPeriod"/>
            </a:pPr>
            <a:r>
              <a:rPr lang="en-US" sz="2800" dirty="0" smtClean="0"/>
              <a:t>Demographic changes aligned to the main </a:t>
            </a:r>
          </a:p>
          <a:p>
            <a:pPr marL="342900" indent="-342900"/>
            <a:r>
              <a:rPr lang="en-US" sz="2800" dirty="0" smtClean="0"/>
              <a:t>	projections of Statistics Sweden</a:t>
            </a:r>
          </a:p>
          <a:p>
            <a:pPr marL="342900" indent="-342900">
              <a:buAutoNum type="arabicPeriod"/>
            </a:pPr>
            <a:r>
              <a:rPr lang="en-US" sz="2800" dirty="0" smtClean="0"/>
              <a:t>Annual rate of change in inflation (CPI)	2.00%</a:t>
            </a:r>
          </a:p>
          <a:p>
            <a:pPr marL="342900" indent="-342900">
              <a:buAutoNum type="arabicPeriod"/>
            </a:pPr>
            <a:r>
              <a:rPr lang="en-US" sz="2800" dirty="0" smtClean="0"/>
              <a:t>Annual real general increase in wage rates	2.00%</a:t>
            </a:r>
          </a:p>
          <a:p>
            <a:pPr marL="342900" indent="-342900">
              <a:buAutoNum type="arabicPeriod"/>
            </a:pPr>
            <a:r>
              <a:rPr lang="en-US" sz="2800" dirty="0" smtClean="0"/>
              <a:t>Short-term interest rate				4.00%</a:t>
            </a:r>
          </a:p>
          <a:p>
            <a:pPr marL="342900" indent="-342900">
              <a:buAutoNum type="arabicPeriod"/>
            </a:pPr>
            <a:r>
              <a:rPr lang="en-US" sz="2800" dirty="0" smtClean="0"/>
              <a:t>Long-term interest rate				5.00%</a:t>
            </a:r>
          </a:p>
          <a:p>
            <a:pPr marL="342900" indent="-342900">
              <a:buAutoNum type="arabicPeriod"/>
            </a:pPr>
            <a:r>
              <a:rPr lang="en-US" sz="2800" dirty="0" smtClean="0"/>
              <a:t>Dividends						2.50%</a:t>
            </a:r>
          </a:p>
          <a:p>
            <a:pPr marL="342900" indent="-342900">
              <a:buAutoNum type="arabicPeriod"/>
            </a:pPr>
            <a:r>
              <a:rPr lang="en-US" sz="2800" dirty="0" smtClean="0"/>
              <a:t>Rate of change in prices on stocks </a:t>
            </a:r>
          </a:p>
          <a:p>
            <a:pPr marL="342900" indent="-342900"/>
            <a:r>
              <a:rPr lang="en-US" sz="2800" dirty="0" smtClean="0"/>
              <a:t>	and shares						3.75%</a:t>
            </a:r>
          </a:p>
          <a:p>
            <a:pPr marL="342900" indent="-342900"/>
            <a:r>
              <a:rPr lang="en-US" sz="2800" dirty="0" smtClean="0"/>
              <a:t>7.Change in  the market value of single </a:t>
            </a:r>
          </a:p>
          <a:p>
            <a:pPr marL="342900" indent="-342900"/>
            <a:r>
              <a:rPr lang="en-US" sz="2800" dirty="0" smtClean="0"/>
              <a:t>	family houses  						3.50%</a:t>
            </a:r>
          </a:p>
          <a:p>
            <a:pPr marL="342900" indent="-342900"/>
            <a:r>
              <a:rPr lang="en-US" sz="2800" dirty="0" smtClean="0"/>
              <a:t>8. Retirement no later than at age 65</a:t>
            </a:r>
            <a:endParaRPr 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en-US" sz="3200" dirty="0" smtClean="0"/>
              <a:t>Simulated population shares in work, retirement and disability; all age groups</a:t>
            </a:r>
            <a:endParaRPr lang="en-US" sz="3200" dirty="0"/>
          </a:p>
        </p:txBody>
      </p:sp>
      <p:sp>
        <p:nvSpPr>
          <p:cNvPr id="1392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139265" name="Object 1"/>
          <p:cNvGraphicFramePr>
            <a:graphicFrameLocks noChangeAspect="1"/>
          </p:cNvGraphicFramePr>
          <p:nvPr/>
        </p:nvGraphicFramePr>
        <p:xfrm>
          <a:off x="1142976" y="1502852"/>
          <a:ext cx="7000924" cy="5185092"/>
        </p:xfrm>
        <a:graphic>
          <a:graphicData uri="http://schemas.openxmlformats.org/presentationml/2006/ole">
            <p:oleObj spid="_x0000_s99330" name="Picture" r:id="rId3" imgW="4728574" imgH="3615014" progId="Word.Picture.8">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sz="3600" dirty="0" err="1" smtClean="0"/>
              <a:t>Dependency</a:t>
            </a:r>
            <a:r>
              <a:rPr lang="sv-SE" sz="3600" dirty="0" smtClean="0"/>
              <a:t> </a:t>
            </a:r>
            <a:r>
              <a:rPr lang="sv-SE" sz="3600" dirty="0" err="1" smtClean="0"/>
              <a:t>ratios</a:t>
            </a:r>
            <a:r>
              <a:rPr lang="sv-SE" sz="3600" dirty="0" smtClean="0"/>
              <a:t> (</a:t>
            </a:r>
            <a:r>
              <a:rPr lang="sv-SE" sz="3600" dirty="0" err="1" smtClean="0"/>
              <a:t>retired/working</a:t>
            </a:r>
            <a:r>
              <a:rPr lang="sv-SE" sz="3600" dirty="0" smtClean="0"/>
              <a:t>) by </a:t>
            </a:r>
            <a:r>
              <a:rPr lang="sv-SE" sz="3600" dirty="0" err="1" smtClean="0"/>
              <a:t>year</a:t>
            </a:r>
            <a:r>
              <a:rPr lang="sv-SE" sz="3600" dirty="0" smtClean="0"/>
              <a:t> and scenario</a:t>
            </a:r>
            <a:endParaRPr lang="sv-SE" sz="3600" dirty="0"/>
          </a:p>
        </p:txBody>
      </p:sp>
      <p:graphicFrame>
        <p:nvGraphicFramePr>
          <p:cNvPr id="3" name="Tabell 2"/>
          <p:cNvGraphicFramePr>
            <a:graphicFrameLocks noGrp="1"/>
          </p:cNvGraphicFramePr>
          <p:nvPr/>
        </p:nvGraphicFramePr>
        <p:xfrm>
          <a:off x="785786" y="1857364"/>
          <a:ext cx="8001056" cy="4637319"/>
        </p:xfrm>
        <a:graphic>
          <a:graphicData uri="http://schemas.openxmlformats.org/drawingml/2006/table">
            <a:tbl>
              <a:tblPr/>
              <a:tblGrid>
                <a:gridCol w="2000264"/>
                <a:gridCol w="2000264"/>
                <a:gridCol w="2000264"/>
                <a:gridCol w="2000264"/>
              </a:tblGrid>
              <a:tr h="1125149">
                <a:tc>
                  <a:txBody>
                    <a:bodyPr/>
                    <a:lstStyle/>
                    <a:p>
                      <a:pPr>
                        <a:lnSpc>
                          <a:spcPct val="115000"/>
                        </a:lnSpc>
                        <a:spcAft>
                          <a:spcPts val="0"/>
                        </a:spcAft>
                      </a:pPr>
                      <a:r>
                        <a:rPr lang="en-US" sz="2400" dirty="0">
                          <a:latin typeface="+mn-lt"/>
                          <a:ea typeface="Calibri"/>
                          <a:cs typeface="Times New Roman"/>
                        </a:rPr>
                        <a:t>Year</a:t>
                      </a:r>
                      <a:endParaRPr lang="sv-SE" sz="24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dirty="0">
                          <a:latin typeface="+mn-lt"/>
                          <a:ea typeface="Calibri"/>
                          <a:cs typeface="Times New Roman"/>
                        </a:rPr>
                        <a:t>Benchmark Scenario</a:t>
                      </a:r>
                      <a:endParaRPr lang="sv-SE" sz="24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a:latin typeface="+mn-lt"/>
                          <a:ea typeface="Calibri"/>
                          <a:cs typeface="Times New Roman"/>
                        </a:rPr>
                        <a:t>High immigration</a:t>
                      </a:r>
                      <a:endParaRPr lang="sv-SE"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a:latin typeface="+mn-lt"/>
                          <a:ea typeface="Calibri"/>
                          <a:cs typeface="Times New Roman"/>
                        </a:rPr>
                        <a:t>High retirement age</a:t>
                      </a:r>
                      <a:endParaRPr lang="sv-SE"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5149">
                <a:tc>
                  <a:txBody>
                    <a:bodyPr/>
                    <a:lstStyle/>
                    <a:p>
                      <a:pPr>
                        <a:lnSpc>
                          <a:spcPct val="115000"/>
                        </a:lnSpc>
                        <a:spcAft>
                          <a:spcPts val="0"/>
                        </a:spcAft>
                      </a:pPr>
                      <a:r>
                        <a:rPr lang="en-US" sz="2400">
                          <a:latin typeface="+mn-lt"/>
                          <a:ea typeface="Calibri"/>
                          <a:cs typeface="Times New Roman"/>
                        </a:rPr>
                        <a:t>2000</a:t>
                      </a:r>
                      <a:endParaRPr lang="sv-SE"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dirty="0">
                          <a:latin typeface="+mn-lt"/>
                          <a:ea typeface="Calibri"/>
                          <a:cs typeface="Times New Roman"/>
                        </a:rPr>
                        <a:t>0.49</a:t>
                      </a:r>
                      <a:endParaRPr lang="sv-SE" sz="2400" b="1"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dirty="0">
                          <a:latin typeface="+mn-lt"/>
                          <a:ea typeface="Calibri"/>
                          <a:cs typeface="Times New Roman"/>
                        </a:rPr>
                        <a:t>0.49</a:t>
                      </a:r>
                      <a:endParaRPr lang="sv-SE" sz="2400" b="1"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dirty="0">
                          <a:latin typeface="+mn-lt"/>
                          <a:ea typeface="Calibri"/>
                          <a:cs typeface="Times New Roman"/>
                        </a:rPr>
                        <a:t>0.47</a:t>
                      </a:r>
                      <a:endParaRPr lang="sv-SE" sz="2400" b="1"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5149">
                <a:tc>
                  <a:txBody>
                    <a:bodyPr/>
                    <a:lstStyle/>
                    <a:p>
                      <a:pPr>
                        <a:lnSpc>
                          <a:spcPct val="115000"/>
                        </a:lnSpc>
                        <a:spcAft>
                          <a:spcPts val="0"/>
                        </a:spcAft>
                      </a:pPr>
                      <a:r>
                        <a:rPr lang="en-US" sz="2400">
                          <a:latin typeface="+mn-lt"/>
                          <a:ea typeface="Calibri"/>
                          <a:cs typeface="Times New Roman"/>
                        </a:rPr>
                        <a:t>2020</a:t>
                      </a:r>
                      <a:endParaRPr lang="sv-SE"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a:latin typeface="+mn-lt"/>
                          <a:ea typeface="Calibri"/>
                          <a:cs typeface="Times New Roman"/>
                        </a:rPr>
                        <a:t>0.59</a:t>
                      </a:r>
                      <a:endParaRPr lang="sv-SE" sz="2400" b="1">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dirty="0">
                          <a:latin typeface="+mn-lt"/>
                          <a:ea typeface="Calibri"/>
                          <a:cs typeface="Times New Roman"/>
                        </a:rPr>
                        <a:t>0.57</a:t>
                      </a:r>
                      <a:endParaRPr lang="sv-SE" sz="2400" b="1"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dirty="0">
                          <a:latin typeface="+mn-lt"/>
                          <a:ea typeface="Calibri"/>
                          <a:cs typeface="Times New Roman"/>
                        </a:rPr>
                        <a:t>0.54</a:t>
                      </a:r>
                      <a:endParaRPr lang="sv-SE" sz="2400" b="1"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5149">
                <a:tc>
                  <a:txBody>
                    <a:bodyPr/>
                    <a:lstStyle/>
                    <a:p>
                      <a:pPr>
                        <a:lnSpc>
                          <a:spcPct val="115000"/>
                        </a:lnSpc>
                        <a:spcAft>
                          <a:spcPts val="0"/>
                        </a:spcAft>
                      </a:pPr>
                      <a:r>
                        <a:rPr lang="en-US" sz="2400">
                          <a:latin typeface="+mn-lt"/>
                          <a:ea typeface="Calibri"/>
                          <a:cs typeface="Times New Roman"/>
                        </a:rPr>
                        <a:t>2040</a:t>
                      </a:r>
                      <a:endParaRPr lang="sv-SE"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a:latin typeface="+mn-lt"/>
                          <a:ea typeface="Calibri"/>
                          <a:cs typeface="Times New Roman"/>
                        </a:rPr>
                        <a:t>0.67</a:t>
                      </a:r>
                      <a:endParaRPr lang="sv-SE" sz="2400" b="1">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a:latin typeface="+mn-lt"/>
                          <a:ea typeface="Calibri"/>
                          <a:cs typeface="Times New Roman"/>
                        </a:rPr>
                        <a:t>0.64</a:t>
                      </a:r>
                      <a:endParaRPr lang="sv-SE" sz="2400" b="1">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dirty="0">
                          <a:latin typeface="+mn-lt"/>
                          <a:ea typeface="Calibri"/>
                          <a:cs typeface="Times New Roman"/>
                        </a:rPr>
                        <a:t>0.61</a:t>
                      </a:r>
                      <a:endParaRPr lang="sv-SE" sz="2400" b="1"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p:txBody>
          <a:bodyPr/>
          <a:lstStyle/>
          <a:p>
            <a:r>
              <a:rPr lang="sv-SE"/>
              <a:t>Hälsoutvecklingen</a:t>
            </a:r>
          </a:p>
        </p:txBody>
      </p:sp>
      <p:sp>
        <p:nvSpPr>
          <p:cNvPr id="17414" name="Rectangle 6"/>
          <p:cNvSpPr>
            <a:spLocks noChangeArrowheads="1"/>
          </p:cNvSpPr>
          <p:nvPr/>
        </p:nvSpPr>
        <p:spPr bwMode="auto">
          <a:xfrm>
            <a:off x="0" y="2081213"/>
            <a:ext cx="9144000" cy="0"/>
          </a:xfrm>
          <a:prstGeom prst="rect">
            <a:avLst/>
          </a:prstGeom>
          <a:noFill/>
          <a:ln w="9525">
            <a:noFill/>
            <a:miter lim="800000"/>
            <a:headEnd/>
            <a:tailEnd/>
          </a:ln>
          <a:effectLst/>
        </p:spPr>
        <p:txBody>
          <a:bodyPr wrap="none" anchor="ctr">
            <a:spAutoFit/>
          </a:bodyPr>
          <a:lstStyle/>
          <a:p>
            <a:endParaRPr lang="sv-SE"/>
          </a:p>
        </p:txBody>
      </p:sp>
      <p:graphicFrame>
        <p:nvGraphicFramePr>
          <p:cNvPr id="17413" name="Object 5"/>
          <p:cNvGraphicFramePr>
            <a:graphicFrameLocks noChangeAspect="1"/>
          </p:cNvGraphicFramePr>
          <p:nvPr/>
        </p:nvGraphicFramePr>
        <p:xfrm>
          <a:off x="539750" y="1479550"/>
          <a:ext cx="8135938" cy="4767263"/>
        </p:xfrm>
        <a:graphic>
          <a:graphicData uri="http://schemas.openxmlformats.org/presentationml/2006/ole">
            <p:oleObj spid="_x0000_s17413" name="Diagram" r:id="rId3" imgW="4600575" imgH="2695575" progId="Excel.Sheet.8">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4"/>
          <p:cNvSpPr>
            <a:spLocks noGrp="1" noChangeArrowheads="1"/>
          </p:cNvSpPr>
          <p:nvPr>
            <p:ph type="title"/>
          </p:nvPr>
        </p:nvSpPr>
        <p:spPr/>
        <p:txBody>
          <a:bodyPr/>
          <a:lstStyle/>
          <a:p>
            <a:r>
              <a:rPr lang="sv-SE" sz="4000"/>
              <a:t>Hälsoutvecklingen</a:t>
            </a:r>
            <a:br>
              <a:rPr lang="sv-SE" sz="4000"/>
            </a:br>
            <a:r>
              <a:rPr lang="en-GB" sz="2800" b="1" i="1"/>
              <a:t>Simulated population 50-74 shares for each health category, 2000-2040</a:t>
            </a:r>
            <a:r>
              <a:rPr lang="en-GB" sz="4000" b="1" i="1"/>
              <a:t>.</a:t>
            </a:r>
            <a:endParaRPr lang="sv-SE" sz="4000" b="1" i="1"/>
          </a:p>
        </p:txBody>
      </p:sp>
      <p:pic>
        <p:nvPicPr>
          <p:cNvPr id="71685" name="Picture 5" descr="f4_10"/>
          <p:cNvPicPr>
            <a:picLocks noGrp="1" noChangeAspect="1" noChangeArrowheads="1"/>
          </p:cNvPicPr>
          <p:nvPr>
            <p:ph idx="1"/>
          </p:nvPr>
        </p:nvPicPr>
        <p:blipFill>
          <a:blip r:embed="rId2" cstate="print"/>
          <a:srcRect/>
          <a:stretch>
            <a:fillRect/>
          </a:stretch>
        </p:blipFill>
        <p:spPr>
          <a:xfrm>
            <a:off x="1187450" y="1778000"/>
            <a:ext cx="6985000" cy="5080000"/>
          </a:xfrm>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8" name="Rectangle 6"/>
          <p:cNvSpPr>
            <a:spLocks noGrp="1" noChangeArrowheads="1"/>
          </p:cNvSpPr>
          <p:nvPr>
            <p:ph type="title"/>
          </p:nvPr>
        </p:nvSpPr>
        <p:spPr/>
        <p:txBody>
          <a:bodyPr/>
          <a:lstStyle/>
          <a:p>
            <a:r>
              <a:rPr lang="sv-SE" sz="3600"/>
              <a:t>Hälsoutvecklingen 2000-2040 för personer äldre än 74 år</a:t>
            </a:r>
          </a:p>
        </p:txBody>
      </p:sp>
      <p:pic>
        <p:nvPicPr>
          <p:cNvPr id="74757" name="Picture 5" descr="f4_11"/>
          <p:cNvPicPr>
            <a:picLocks noGrp="1" noChangeAspect="1" noChangeArrowheads="1"/>
          </p:cNvPicPr>
          <p:nvPr>
            <p:ph idx="1"/>
          </p:nvPr>
        </p:nvPicPr>
        <p:blipFill>
          <a:blip r:embed="rId2" cstate="print"/>
          <a:srcRect/>
          <a:stretch>
            <a:fillRect/>
          </a:stretch>
        </p:blipFill>
        <p:spPr>
          <a:xfrm>
            <a:off x="1116013" y="1843088"/>
            <a:ext cx="6696075" cy="4868862"/>
          </a:xfrm>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30" name="Rectangle 6"/>
          <p:cNvSpPr>
            <a:spLocks noGrp="1" noChangeArrowheads="1"/>
          </p:cNvSpPr>
          <p:nvPr>
            <p:ph type="title"/>
          </p:nvPr>
        </p:nvSpPr>
        <p:spPr/>
        <p:txBody>
          <a:bodyPr/>
          <a:lstStyle/>
          <a:p>
            <a:r>
              <a:rPr lang="en-GB" sz="2400" b="1" i="1" dirty="0">
                <a:solidFill>
                  <a:schemeClr val="tx2"/>
                </a:solidFill>
                <a:latin typeface="+mj-lt"/>
                <a:ea typeface="+mj-ea"/>
                <a:cs typeface="+mj-cs"/>
              </a:rPr>
              <a:t>Simulated </a:t>
            </a:r>
            <a:r>
              <a:rPr lang="en-US" sz="2400" b="1" i="1" dirty="0">
                <a:solidFill>
                  <a:schemeClr val="tx2"/>
                </a:solidFill>
                <a:latin typeface="+mj-lt"/>
                <a:ea typeface="+mj-ea"/>
                <a:cs typeface="+mj-cs"/>
              </a:rPr>
              <a:t>average days of inpatient care by age 0-100 for</a:t>
            </a:r>
            <a:r>
              <a:rPr lang="en-GB" sz="2400" b="1" i="1" dirty="0">
                <a:solidFill>
                  <a:schemeClr val="tx2"/>
                </a:solidFill>
                <a:latin typeface="+mj-lt"/>
                <a:ea typeface="+mj-ea"/>
                <a:cs typeface="+mj-cs"/>
              </a:rPr>
              <a:t> cross-sectional populations of</a:t>
            </a:r>
            <a:r>
              <a:rPr lang="en-US" sz="2400" b="1" i="1" dirty="0">
                <a:solidFill>
                  <a:schemeClr val="tx2"/>
                </a:solidFill>
                <a:latin typeface="+mj-lt"/>
                <a:ea typeface="+mj-ea"/>
                <a:cs typeface="+mj-cs"/>
              </a:rPr>
              <a:t> 2000, 2020, and 2040. Men and women</a:t>
            </a:r>
            <a:endParaRPr lang="sv-SE" sz="2400" dirty="0"/>
          </a:p>
        </p:txBody>
      </p:sp>
      <p:sp>
        <p:nvSpPr>
          <p:cNvPr id="6" name="Platshållare för innehåll 5"/>
          <p:cNvSpPr>
            <a:spLocks noGrp="1"/>
          </p:cNvSpPr>
          <p:nvPr>
            <p:ph idx="1"/>
          </p:nvPr>
        </p:nvSpPr>
        <p:spPr>
          <a:xfrm flipH="1" flipV="1">
            <a:off x="8943948" y="11741177"/>
            <a:ext cx="914464" cy="617573"/>
          </a:xfrm>
        </p:spPr>
        <p:txBody>
          <a:bodyPr/>
          <a:lstStyle/>
          <a:p>
            <a:pPr>
              <a:buNone/>
            </a:pPr>
            <a:endParaRPr lang="sv-SE" dirty="0"/>
          </a:p>
        </p:txBody>
      </p:sp>
      <p:pic>
        <p:nvPicPr>
          <p:cNvPr id="77832" name="Picture 8" descr="f10_8"/>
          <p:cNvPicPr>
            <a:picLocks noChangeAspect="1" noChangeArrowheads="1"/>
          </p:cNvPicPr>
          <p:nvPr/>
        </p:nvPicPr>
        <p:blipFill>
          <a:blip r:embed="rId2" cstate="print"/>
          <a:srcRect/>
          <a:stretch>
            <a:fillRect/>
          </a:stretch>
        </p:blipFill>
        <p:spPr bwMode="auto">
          <a:xfrm>
            <a:off x="1089441" y="1552012"/>
            <a:ext cx="6901300" cy="50202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z="2800" b="1" i="1" dirty="0">
                <a:solidFill>
                  <a:schemeClr val="tx2"/>
                </a:solidFill>
                <a:latin typeface="+mj-lt"/>
                <a:ea typeface="+mj-ea"/>
                <a:cs typeface="+mj-cs"/>
              </a:rPr>
              <a:t>Simulated </a:t>
            </a:r>
            <a:r>
              <a:rPr lang="en-US" sz="2800" b="1" i="1" dirty="0" smtClean="0">
                <a:solidFill>
                  <a:schemeClr val="tx2"/>
                </a:solidFill>
                <a:latin typeface="+mj-lt"/>
                <a:ea typeface="+mj-ea"/>
                <a:cs typeface="+mj-cs"/>
              </a:rPr>
              <a:t>average </a:t>
            </a:r>
            <a:r>
              <a:rPr lang="en-US" sz="2800" b="1" i="1" dirty="0">
                <a:solidFill>
                  <a:schemeClr val="tx2"/>
                </a:solidFill>
                <a:latin typeface="+mj-lt"/>
                <a:ea typeface="+mj-ea"/>
                <a:cs typeface="+mj-cs"/>
              </a:rPr>
              <a:t>number of days of inpatient care for the 75+ population 2000-2040. Men and women</a:t>
            </a:r>
            <a:endParaRPr lang="sv-SE" sz="2800" dirty="0"/>
          </a:p>
        </p:txBody>
      </p:sp>
      <p:pic>
        <p:nvPicPr>
          <p:cNvPr id="101378" name="Picture 2" descr="f10_11"/>
          <p:cNvPicPr>
            <a:picLocks noChangeAspect="1" noChangeArrowheads="1"/>
          </p:cNvPicPr>
          <p:nvPr/>
        </p:nvPicPr>
        <p:blipFill>
          <a:blip r:embed="rId2" cstate="print"/>
          <a:srcRect/>
          <a:stretch>
            <a:fillRect/>
          </a:stretch>
        </p:blipFill>
        <p:spPr bwMode="auto">
          <a:xfrm>
            <a:off x="1071538" y="1500174"/>
            <a:ext cx="7017410" cy="510472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z="2800" b="1" i="1" dirty="0">
                <a:solidFill>
                  <a:schemeClr val="tx2"/>
                </a:solidFill>
                <a:latin typeface="+mj-lt"/>
                <a:ea typeface="+mj-ea"/>
                <a:cs typeface="+mj-cs"/>
              </a:rPr>
              <a:t>Simulated </a:t>
            </a:r>
            <a:r>
              <a:rPr lang="en-US" sz="2800" b="1" i="1" dirty="0" smtClean="0">
                <a:solidFill>
                  <a:schemeClr val="tx2"/>
                </a:solidFill>
                <a:latin typeface="+mj-lt"/>
                <a:ea typeface="+mj-ea"/>
                <a:cs typeface="+mj-cs"/>
              </a:rPr>
              <a:t>total </a:t>
            </a:r>
            <a:r>
              <a:rPr lang="en-US" sz="2800" b="1" i="1" dirty="0">
                <a:solidFill>
                  <a:schemeClr val="tx2"/>
                </a:solidFill>
                <a:latin typeface="+mj-lt"/>
                <a:ea typeface="+mj-ea"/>
                <a:cs typeface="+mj-cs"/>
              </a:rPr>
              <a:t>number of days of inpatient care for the 75+ population. Men and women</a:t>
            </a:r>
            <a:endParaRPr lang="sv-SE" sz="2800" dirty="0"/>
          </a:p>
        </p:txBody>
      </p:sp>
      <p:pic>
        <p:nvPicPr>
          <p:cNvPr id="102402" name="Picture 2" descr="f10_13"/>
          <p:cNvPicPr>
            <a:picLocks noChangeAspect="1" noChangeArrowheads="1"/>
          </p:cNvPicPr>
          <p:nvPr/>
        </p:nvPicPr>
        <p:blipFill>
          <a:blip r:embed="rId2" cstate="print"/>
          <a:srcRect/>
          <a:stretch>
            <a:fillRect/>
          </a:stretch>
        </p:blipFill>
        <p:spPr bwMode="auto">
          <a:xfrm>
            <a:off x="1071538" y="1610033"/>
            <a:ext cx="7090087" cy="515759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z="2800" b="1" i="1" dirty="0">
                <a:solidFill>
                  <a:schemeClr val="tx2"/>
                </a:solidFill>
                <a:latin typeface="+mj-lt"/>
                <a:ea typeface="+mj-ea"/>
                <a:cs typeface="+mj-cs"/>
              </a:rPr>
              <a:t>Simulated </a:t>
            </a:r>
            <a:r>
              <a:rPr lang="en-US" sz="2800" b="1" i="1" dirty="0" smtClean="0">
                <a:solidFill>
                  <a:schemeClr val="tx2"/>
                </a:solidFill>
                <a:latin typeface="+mj-lt"/>
                <a:ea typeface="+mj-ea"/>
                <a:cs typeface="+mj-cs"/>
              </a:rPr>
              <a:t>total </a:t>
            </a:r>
            <a:r>
              <a:rPr lang="en-US" sz="2800" b="1" i="1" dirty="0">
                <a:solidFill>
                  <a:schemeClr val="tx2"/>
                </a:solidFill>
                <a:latin typeface="+mj-lt"/>
                <a:ea typeface="+mj-ea"/>
                <a:cs typeface="+mj-cs"/>
              </a:rPr>
              <a:t>number of days of inpatient care for the total 0-100 population. Men and women</a:t>
            </a:r>
            <a:endParaRPr lang="sv-SE" sz="2800" dirty="0"/>
          </a:p>
        </p:txBody>
      </p:sp>
      <p:pic>
        <p:nvPicPr>
          <p:cNvPr id="103426" name="Picture 2" descr="f10_14"/>
          <p:cNvPicPr>
            <a:picLocks noChangeAspect="1" noChangeArrowheads="1"/>
          </p:cNvPicPr>
          <p:nvPr/>
        </p:nvPicPr>
        <p:blipFill>
          <a:blip r:embed="rId2" cstate="print"/>
          <a:srcRect/>
          <a:stretch>
            <a:fillRect/>
          </a:stretch>
        </p:blipFill>
        <p:spPr bwMode="auto">
          <a:xfrm>
            <a:off x="857224" y="1571613"/>
            <a:ext cx="7081048" cy="5286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p:cNvSpPr>
            <a:spLocks noGrp="1" noChangeArrowheads="1"/>
          </p:cNvSpPr>
          <p:nvPr>
            <p:ph type="title"/>
          </p:nvPr>
        </p:nvSpPr>
        <p:spPr/>
        <p:txBody>
          <a:bodyPr/>
          <a:lstStyle/>
          <a:p>
            <a:r>
              <a:rPr lang="sv-SE" sz="3200"/>
              <a:t>Befolkningen 60+ i förhållande till 20-59 år 2000 och 2050 efter nation</a:t>
            </a:r>
          </a:p>
        </p:txBody>
      </p:sp>
      <p:pic>
        <p:nvPicPr>
          <p:cNvPr id="9221" name="Picture 5" descr="nyaFig5svart"/>
          <p:cNvPicPr>
            <a:picLocks noGrp="1" noChangeAspect="1" noChangeArrowheads="1"/>
          </p:cNvPicPr>
          <p:nvPr>
            <p:ph idx="1"/>
          </p:nvPr>
        </p:nvPicPr>
        <p:blipFill>
          <a:blip r:embed="rId2" cstate="print">
            <a:grayscl/>
          </a:blip>
          <a:srcRect/>
          <a:stretch>
            <a:fillRect/>
          </a:stretch>
        </p:blipFill>
        <p:spPr>
          <a:xfrm>
            <a:off x="971550" y="1600200"/>
            <a:ext cx="6913563" cy="4992688"/>
          </a:xfrm>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sv-SE" sz="3200"/>
              <a:t>Genomsnittligt och totalt antal dagar i sluten sjukhusvårdvård för personer 65+</a:t>
            </a:r>
          </a:p>
        </p:txBody>
      </p:sp>
      <p:sp>
        <p:nvSpPr>
          <p:cNvPr id="22532" name="Text Box 4"/>
          <p:cNvSpPr txBox="1">
            <a:spLocks noChangeArrowheads="1"/>
          </p:cNvSpPr>
          <p:nvPr/>
        </p:nvSpPr>
        <p:spPr bwMode="auto">
          <a:xfrm rot="7868356">
            <a:off x="8342313" y="6211887"/>
            <a:ext cx="458788" cy="366713"/>
          </a:xfrm>
          <a:prstGeom prst="rect">
            <a:avLst/>
          </a:prstGeom>
          <a:noFill/>
          <a:ln w="9525">
            <a:noFill/>
            <a:miter lim="800000"/>
            <a:headEnd/>
            <a:tailEnd/>
          </a:ln>
          <a:effectLst/>
        </p:spPr>
        <p:txBody>
          <a:bodyPr rot="10800000" vert="eaVert">
            <a:spAutoFit/>
          </a:bodyPr>
          <a:lstStyle/>
          <a:p>
            <a:pPr>
              <a:spcBef>
                <a:spcPct val="50000"/>
              </a:spcBef>
            </a:pPr>
            <a:endParaRPr lang="sv-SE"/>
          </a:p>
        </p:txBody>
      </p:sp>
      <p:sp>
        <p:nvSpPr>
          <p:cNvPr id="22534" name="Text Box 6"/>
          <p:cNvSpPr txBox="1">
            <a:spLocks noChangeArrowheads="1"/>
          </p:cNvSpPr>
          <p:nvPr/>
        </p:nvSpPr>
        <p:spPr bwMode="auto">
          <a:xfrm>
            <a:off x="7991475" y="6237288"/>
            <a:ext cx="1152525" cy="366712"/>
          </a:xfrm>
          <a:prstGeom prst="rect">
            <a:avLst/>
          </a:prstGeom>
          <a:noFill/>
          <a:ln w="9525">
            <a:noFill/>
            <a:miter lim="800000"/>
            <a:headEnd/>
            <a:tailEnd/>
          </a:ln>
          <a:effectLst/>
        </p:spPr>
        <p:txBody>
          <a:bodyPr>
            <a:spAutoFit/>
          </a:bodyPr>
          <a:lstStyle/>
          <a:p>
            <a:pPr>
              <a:spcBef>
                <a:spcPct val="50000"/>
              </a:spcBef>
            </a:pPr>
            <a:endParaRPr lang="sv-SE"/>
          </a:p>
        </p:txBody>
      </p:sp>
      <p:sp>
        <p:nvSpPr>
          <p:cNvPr id="22535" name="Rectangle 7"/>
          <p:cNvSpPr>
            <a:spLocks noChangeArrowheads="1"/>
          </p:cNvSpPr>
          <p:nvPr/>
        </p:nvSpPr>
        <p:spPr bwMode="auto">
          <a:xfrm>
            <a:off x="684213" y="2486025"/>
            <a:ext cx="8208962" cy="2289175"/>
          </a:xfrm>
          <a:prstGeom prst="rect">
            <a:avLst/>
          </a:prstGeom>
          <a:noFill/>
          <a:ln w="9525">
            <a:noFill/>
            <a:miter lim="800000"/>
            <a:headEnd/>
            <a:tailEnd/>
          </a:ln>
          <a:effectLst/>
        </p:spPr>
        <p:txBody>
          <a:bodyPr anchor="ctr">
            <a:spAutoFit/>
          </a:bodyPr>
          <a:lstStyle/>
          <a:p>
            <a:pPr>
              <a:tabLst>
                <a:tab pos="914400" algn="l"/>
                <a:tab pos="1828800" algn="l"/>
                <a:tab pos="2514600" algn="l"/>
                <a:tab pos="3200400" algn="l"/>
                <a:tab pos="4114800" algn="l"/>
                <a:tab pos="4914900" algn="l"/>
              </a:tabLst>
            </a:pPr>
            <a:r>
              <a:rPr lang="en-GB" b="1"/>
              <a:t>Year	Average no of days	                 Total no of days (1000)</a:t>
            </a:r>
            <a:endParaRPr lang="sv-SE" b="1"/>
          </a:p>
          <a:p>
            <a:pPr>
              <a:tabLst>
                <a:tab pos="914400" algn="l"/>
                <a:tab pos="1828800" algn="l"/>
                <a:tab pos="2514600" algn="l"/>
                <a:tab pos="3200400" algn="l"/>
                <a:tab pos="4114800" algn="l"/>
                <a:tab pos="4914900" algn="l"/>
              </a:tabLst>
            </a:pPr>
            <a:r>
              <a:rPr lang="en-GB"/>
              <a:t>           Base      Improved  Improved        Base        Improved	Improved</a:t>
            </a:r>
            <a:endParaRPr lang="sv-SE"/>
          </a:p>
          <a:p>
            <a:pPr>
              <a:tabLst>
                <a:tab pos="914400" algn="l"/>
                <a:tab pos="1828800" algn="l"/>
                <a:tab pos="2514600" algn="l"/>
                <a:tab pos="3200400" algn="l"/>
                <a:tab pos="4114800" algn="l"/>
                <a:tab pos="4914900" algn="l"/>
              </a:tabLst>
            </a:pPr>
            <a:r>
              <a:rPr lang="en-GB"/>
              <a:t>           scenario health      health &amp;	 scenario  health	health &amp;</a:t>
            </a:r>
            <a:endParaRPr lang="sv-SE"/>
          </a:p>
          <a:p>
            <a:pPr>
              <a:tabLst>
                <a:tab pos="914400" algn="l"/>
                <a:tab pos="1828800" algn="l"/>
                <a:tab pos="2514600" algn="l"/>
                <a:tab pos="3200400" algn="l"/>
                <a:tab pos="4114800" algn="l"/>
                <a:tab pos="4914900" algn="l"/>
              </a:tabLst>
            </a:pPr>
            <a:r>
              <a:rPr lang="en-GB"/>
              <a:t>		             lower death		                       lower death		             risks				              risks</a:t>
            </a:r>
            <a:endParaRPr lang="sv-SE"/>
          </a:p>
          <a:p>
            <a:pPr>
              <a:tabLst>
                <a:tab pos="914400" algn="l"/>
                <a:tab pos="1828800" algn="l"/>
                <a:tab pos="2514600" algn="l"/>
                <a:tab pos="3200400" algn="l"/>
                <a:tab pos="4114800" algn="l"/>
                <a:tab pos="4914900" algn="l"/>
              </a:tabLst>
            </a:pPr>
            <a:r>
              <a:rPr lang="en-GB"/>
              <a:t>2000	3.2	3.3	  3.2	               4954	     5068	  4990</a:t>
            </a:r>
            <a:endParaRPr lang="sv-SE"/>
          </a:p>
          <a:p>
            <a:pPr>
              <a:tabLst>
                <a:tab pos="914400" algn="l"/>
                <a:tab pos="1828800" algn="l"/>
                <a:tab pos="2514600" algn="l"/>
                <a:tab pos="3200400" algn="l"/>
                <a:tab pos="4114800" algn="l"/>
                <a:tab pos="4914900" algn="l"/>
              </a:tabLst>
            </a:pPr>
            <a:r>
              <a:rPr lang="en-GB"/>
              <a:t>2020	3.2	3.1	  3.5	               6495	     6270	  8117</a:t>
            </a:r>
            <a:endParaRPr lang="sv-SE"/>
          </a:p>
          <a:p>
            <a:pPr>
              <a:tabLst>
                <a:tab pos="914400" algn="l"/>
                <a:tab pos="1828800" algn="l"/>
                <a:tab pos="2514600" algn="l"/>
                <a:tab pos="3200400" algn="l"/>
                <a:tab pos="4114800" algn="l"/>
                <a:tab pos="4914900" algn="l"/>
              </a:tabLst>
            </a:pPr>
            <a:r>
              <a:rPr lang="en-GB"/>
              <a:t>2040	3.4	2.9	  4.0	               8396	     7241	12087</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sv-SE" sz="3600"/>
              <a:t>Antal personer med heldygnsomsorg (1000-tal)</a:t>
            </a:r>
          </a:p>
        </p:txBody>
      </p:sp>
      <p:sp>
        <p:nvSpPr>
          <p:cNvPr id="24580" name="Text Box 4"/>
          <p:cNvSpPr txBox="1">
            <a:spLocks noChangeArrowheads="1"/>
          </p:cNvSpPr>
          <p:nvPr/>
        </p:nvSpPr>
        <p:spPr bwMode="auto">
          <a:xfrm>
            <a:off x="8820150" y="6491288"/>
            <a:ext cx="184150" cy="366712"/>
          </a:xfrm>
          <a:prstGeom prst="rect">
            <a:avLst/>
          </a:prstGeom>
          <a:noFill/>
          <a:ln w="9525">
            <a:noFill/>
            <a:miter lim="800000"/>
            <a:headEnd/>
            <a:tailEnd/>
          </a:ln>
          <a:effectLst/>
        </p:spPr>
        <p:txBody>
          <a:bodyPr wrap="none">
            <a:spAutoFit/>
          </a:bodyPr>
          <a:lstStyle/>
          <a:p>
            <a:endParaRPr lang="sv-SE"/>
          </a:p>
        </p:txBody>
      </p:sp>
      <p:pic>
        <p:nvPicPr>
          <p:cNvPr id="24581" name="Picture 5"/>
          <p:cNvPicPr>
            <a:picLocks noGrp="1" noChangeAspect="1" noChangeArrowheads="1"/>
          </p:cNvPicPr>
          <p:nvPr>
            <p:ph idx="1"/>
          </p:nvPr>
        </p:nvPicPr>
        <p:blipFill>
          <a:blip r:embed="rId2" cstate="print"/>
          <a:srcRect/>
          <a:stretch>
            <a:fillRect/>
          </a:stretch>
        </p:blipFill>
        <p:spPr>
          <a:xfrm>
            <a:off x="539750" y="1989138"/>
            <a:ext cx="8135938" cy="3779837"/>
          </a:xfrm>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sv-SE" sz="3200"/>
              <a:t>Antal personer med hemtjänst (1000-tal)</a:t>
            </a:r>
          </a:p>
        </p:txBody>
      </p:sp>
      <p:sp>
        <p:nvSpPr>
          <p:cNvPr id="26628" name="Text Box 4"/>
          <p:cNvSpPr txBox="1">
            <a:spLocks noChangeArrowheads="1"/>
          </p:cNvSpPr>
          <p:nvPr/>
        </p:nvSpPr>
        <p:spPr bwMode="auto">
          <a:xfrm>
            <a:off x="7740650" y="6491288"/>
            <a:ext cx="1403350" cy="366712"/>
          </a:xfrm>
          <a:prstGeom prst="rect">
            <a:avLst/>
          </a:prstGeom>
          <a:noFill/>
          <a:ln w="9525">
            <a:noFill/>
            <a:miter lim="800000"/>
            <a:headEnd/>
            <a:tailEnd/>
          </a:ln>
          <a:effectLst/>
        </p:spPr>
        <p:txBody>
          <a:bodyPr>
            <a:spAutoFit/>
          </a:bodyPr>
          <a:lstStyle/>
          <a:p>
            <a:pPr>
              <a:spcBef>
                <a:spcPct val="50000"/>
              </a:spcBef>
            </a:pPr>
            <a:endParaRPr lang="sv-SE"/>
          </a:p>
        </p:txBody>
      </p:sp>
      <p:pic>
        <p:nvPicPr>
          <p:cNvPr id="26629" name="Picture 5"/>
          <p:cNvPicPr>
            <a:picLocks noGrp="1" noChangeAspect="1" noChangeArrowheads="1"/>
          </p:cNvPicPr>
          <p:nvPr>
            <p:ph idx="1"/>
          </p:nvPr>
        </p:nvPicPr>
        <p:blipFill>
          <a:blip r:embed="rId3" cstate="print"/>
          <a:srcRect/>
          <a:stretch>
            <a:fillRect/>
          </a:stretch>
        </p:blipFill>
        <p:spPr>
          <a:xfrm>
            <a:off x="179388" y="1827213"/>
            <a:ext cx="8785225" cy="4070350"/>
          </a:xfrm>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title"/>
          </p:nvPr>
        </p:nvSpPr>
        <p:spPr/>
        <p:txBody>
          <a:bodyPr/>
          <a:lstStyle/>
          <a:p>
            <a:r>
              <a:rPr lang="sv-SE" sz="3200"/>
              <a:t>Totalkostnad för slutenvård, hemtjänst och heldygnsomsorg för personer som är 65+</a:t>
            </a:r>
          </a:p>
        </p:txBody>
      </p:sp>
      <p:sp>
        <p:nvSpPr>
          <p:cNvPr id="36869" name="Rectangle 5"/>
          <p:cNvSpPr>
            <a:spLocks noChangeArrowheads="1"/>
          </p:cNvSpPr>
          <p:nvPr/>
        </p:nvSpPr>
        <p:spPr bwMode="auto">
          <a:xfrm>
            <a:off x="0" y="1812925"/>
            <a:ext cx="9144000" cy="3444875"/>
          </a:xfrm>
          <a:prstGeom prst="rect">
            <a:avLst/>
          </a:prstGeom>
          <a:noFill/>
          <a:ln w="9525">
            <a:noFill/>
            <a:miter lim="800000"/>
            <a:headEnd/>
            <a:tailEnd/>
          </a:ln>
          <a:effectLst/>
        </p:spPr>
        <p:txBody>
          <a:bodyPr anchor="ctr">
            <a:spAutoFit/>
          </a:bodyPr>
          <a:lstStyle/>
          <a:p>
            <a:pPr algn="ctr">
              <a:tabLst>
                <a:tab pos="1714500" algn="l"/>
                <a:tab pos="2743200" algn="l"/>
                <a:tab pos="3771900" algn="l"/>
                <a:tab pos="4457700" algn="l"/>
              </a:tabLst>
            </a:pPr>
            <a:r>
              <a:rPr lang="en-GB" sz="2000" b="1"/>
              <a:t>_______________________________________________________</a:t>
            </a:r>
          </a:p>
          <a:p>
            <a:pPr algn="ctr">
              <a:tabLst>
                <a:tab pos="1714500" algn="l"/>
                <a:tab pos="2743200" algn="l"/>
                <a:tab pos="3771900" algn="l"/>
                <a:tab pos="4457700" algn="l"/>
              </a:tabLst>
            </a:pPr>
            <a:r>
              <a:rPr lang="sv-SE" sz="2000" b="1"/>
              <a:t>År     Totalkostnad       Andel av totalkostnad            Totalkostnad         </a:t>
            </a:r>
          </a:p>
          <a:p>
            <a:pPr>
              <a:tabLst>
                <a:tab pos="1714500" algn="l"/>
                <a:tab pos="2743200" algn="l"/>
                <a:tab pos="3771900" algn="l"/>
                <a:tab pos="4457700" algn="l"/>
              </a:tabLst>
            </a:pPr>
            <a:r>
              <a:rPr lang="sv-SE" sz="2000" b="1"/>
              <a:t>                  (milj.kr. i       ___________________________   som andel (%)  </a:t>
            </a:r>
          </a:p>
          <a:p>
            <a:pPr>
              <a:tabLst>
                <a:tab pos="1714500" algn="l"/>
                <a:tab pos="2743200" algn="l"/>
                <a:tab pos="3771900" algn="l"/>
                <a:tab pos="4457700" algn="l"/>
              </a:tabLst>
            </a:pPr>
            <a:r>
              <a:rPr lang="sv-SE" sz="2000" b="1"/>
              <a:t>                  fasta priser)  Slutenvård   Hemtjänst   Hel-       av hushållens       	   			                   dygns-   direkta        	                                                                      	                                                          omsorg  skatter	</a:t>
            </a:r>
          </a:p>
          <a:p>
            <a:pPr>
              <a:tabLst>
                <a:tab pos="1714500" algn="l"/>
                <a:tab pos="2743200" algn="l"/>
                <a:tab pos="3771900" algn="l"/>
                <a:tab pos="4457700" algn="l"/>
              </a:tabLst>
            </a:pPr>
            <a:endParaRPr lang="sv-SE" sz="2000" b="1"/>
          </a:p>
          <a:p>
            <a:pPr>
              <a:tabLst>
                <a:tab pos="1714500" algn="l"/>
                <a:tab pos="2743200" algn="l"/>
                <a:tab pos="3771900" algn="l"/>
                <a:tab pos="4457700" algn="l"/>
              </a:tabLst>
            </a:pPr>
            <a:r>
              <a:rPr lang="en-GB" sz="2000" b="1"/>
              <a:t>     2000      92231          0.365       	0.240          0.395 	20.5</a:t>
            </a:r>
            <a:endParaRPr lang="sv-SE" sz="2000" b="1"/>
          </a:p>
          <a:p>
            <a:pPr>
              <a:tabLst>
                <a:tab pos="1714500" algn="l"/>
                <a:tab pos="2743200" algn="l"/>
                <a:tab pos="3771900" algn="l"/>
                <a:tab pos="4457700" algn="l"/>
              </a:tabLst>
            </a:pPr>
            <a:r>
              <a:rPr lang="en-GB" sz="2000" b="1"/>
              <a:t>     2020    166719          0.396       	0.204          0.400 	24.9</a:t>
            </a:r>
            <a:endParaRPr lang="sv-SE" sz="2000" b="1"/>
          </a:p>
          <a:p>
            <a:pPr>
              <a:tabLst>
                <a:tab pos="1714500" algn="l"/>
                <a:tab pos="2743200" algn="l"/>
                <a:tab pos="3771900" algn="l"/>
                <a:tab pos="4457700" algn="l"/>
              </a:tabLst>
            </a:pPr>
            <a:r>
              <a:rPr lang="en-GB" sz="2000" b="1"/>
              <a:t>     2040    339297          0.363       	0.211          0.426	36.2</a:t>
            </a:r>
            <a:endParaRPr lang="sv-SE" sz="2000" b="1"/>
          </a:p>
          <a:p>
            <a:pPr algn="ctr" eaLnBrk="0" hangingPunct="0">
              <a:tabLst>
                <a:tab pos="1714500" algn="l"/>
                <a:tab pos="2743200" algn="l"/>
                <a:tab pos="3771900" algn="l"/>
                <a:tab pos="4457700" algn="l"/>
              </a:tabLst>
            </a:pPr>
            <a:endParaRPr lang="sv-SE" sz="2000" b="1"/>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sv-SE" sz="3200"/>
              <a:t>Totalkostnad för slutenvård, hemtjänst och heldygnsomsorg för personer som är 65+, efter scenario</a:t>
            </a:r>
          </a:p>
        </p:txBody>
      </p:sp>
      <p:graphicFrame>
        <p:nvGraphicFramePr>
          <p:cNvPr id="94212" name="Object 4"/>
          <p:cNvGraphicFramePr>
            <a:graphicFrameLocks noChangeAspect="1"/>
          </p:cNvGraphicFramePr>
          <p:nvPr>
            <p:ph sz="half" idx="1"/>
          </p:nvPr>
        </p:nvGraphicFramePr>
        <p:xfrm>
          <a:off x="457200" y="2517775"/>
          <a:ext cx="4037013" cy="2689225"/>
        </p:xfrm>
        <a:graphic>
          <a:graphicData uri="http://schemas.openxmlformats.org/presentationml/2006/ole">
            <p:oleObj spid="_x0000_s94212" name="Dokument" r:id="rId3" imgW="6099724" imgH="4062680" progId="Word.Document.8">
              <p:embed/>
            </p:oleObj>
          </a:graphicData>
        </a:graphic>
      </p:graphicFrame>
      <p:sp>
        <p:nvSpPr>
          <p:cNvPr id="94211" name="Rectangle 3"/>
          <p:cNvSpPr>
            <a:spLocks noChangeArrowheads="1"/>
          </p:cNvSpPr>
          <p:nvPr/>
        </p:nvSpPr>
        <p:spPr bwMode="auto">
          <a:xfrm>
            <a:off x="0" y="3184525"/>
            <a:ext cx="9144000" cy="701675"/>
          </a:xfrm>
          <a:prstGeom prst="rect">
            <a:avLst/>
          </a:prstGeom>
          <a:noFill/>
          <a:ln w="9525">
            <a:noFill/>
            <a:miter lim="800000"/>
            <a:headEnd/>
            <a:tailEnd/>
          </a:ln>
          <a:effectLst/>
        </p:spPr>
        <p:txBody>
          <a:bodyPr anchor="ctr">
            <a:spAutoFit/>
          </a:bodyPr>
          <a:lstStyle/>
          <a:p>
            <a:pPr algn="ctr">
              <a:tabLst>
                <a:tab pos="1714500" algn="l"/>
                <a:tab pos="2743200" algn="l"/>
                <a:tab pos="3771900" algn="l"/>
                <a:tab pos="4457700" algn="l"/>
              </a:tabLst>
            </a:pPr>
            <a:endParaRPr lang="sv-SE" sz="2000" b="1"/>
          </a:p>
          <a:p>
            <a:pPr algn="ctr" eaLnBrk="0" hangingPunct="0">
              <a:tabLst>
                <a:tab pos="1714500" algn="l"/>
                <a:tab pos="2743200" algn="l"/>
                <a:tab pos="3771900" algn="l"/>
                <a:tab pos="4457700" algn="l"/>
              </a:tabLst>
            </a:pPr>
            <a:endParaRPr lang="sv-SE" sz="2000" b="1"/>
          </a:p>
        </p:txBody>
      </p:sp>
      <p:graphicFrame>
        <p:nvGraphicFramePr>
          <p:cNvPr id="94214" name="Object 6"/>
          <p:cNvGraphicFramePr>
            <a:graphicFrameLocks noChangeAspect="1"/>
          </p:cNvGraphicFramePr>
          <p:nvPr>
            <p:ph sz="half" idx="2"/>
          </p:nvPr>
        </p:nvGraphicFramePr>
        <p:xfrm>
          <a:off x="279400" y="2133600"/>
          <a:ext cx="8680450" cy="4019550"/>
        </p:xfrm>
        <a:graphic>
          <a:graphicData uri="http://schemas.openxmlformats.org/presentationml/2006/ole">
            <p:oleObj spid="_x0000_s94214" name="Document" r:id="rId4" imgW="5886333" imgH="2725220" progId="Word.Document.8">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8" name="Rectangle 6"/>
          <p:cNvSpPr>
            <a:spLocks noGrp="1" noChangeArrowheads="1"/>
          </p:cNvSpPr>
          <p:nvPr>
            <p:ph type="title"/>
          </p:nvPr>
        </p:nvSpPr>
        <p:spPr/>
        <p:txBody>
          <a:bodyPr/>
          <a:lstStyle/>
          <a:p>
            <a:r>
              <a:rPr lang="sv-SE" sz="3200"/>
              <a:t>Andel personer 65+ som har åtminstone ett barn boende i samma arbetskraftsområde.</a:t>
            </a:r>
          </a:p>
        </p:txBody>
      </p:sp>
      <p:pic>
        <p:nvPicPr>
          <p:cNvPr id="38917" name="Picture 5"/>
          <p:cNvPicPr>
            <a:picLocks noGrp="1" noChangeAspect="1" noChangeArrowheads="1"/>
          </p:cNvPicPr>
          <p:nvPr>
            <p:ph idx="1"/>
          </p:nvPr>
        </p:nvPicPr>
        <p:blipFill>
          <a:blip r:embed="rId3" cstate="print"/>
          <a:srcRect/>
          <a:stretch>
            <a:fillRect/>
          </a:stretch>
        </p:blipFill>
        <p:spPr>
          <a:xfrm>
            <a:off x="539750" y="1557338"/>
            <a:ext cx="8280400" cy="4646612"/>
          </a:xfrm>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Grp="1" noChangeArrowheads="1"/>
          </p:cNvSpPr>
          <p:nvPr>
            <p:ph type="title"/>
          </p:nvPr>
        </p:nvSpPr>
        <p:spPr/>
        <p:txBody>
          <a:bodyPr/>
          <a:lstStyle/>
          <a:p>
            <a:r>
              <a:rPr lang="sv-SE" sz="2400"/>
              <a:t>Genomsnittlig taxerad inkomst för pensionärer efter ålder och födelsekohort i förhållande till genomsnittlig taxerad inkomst för personer 20-64 år gamla</a:t>
            </a:r>
          </a:p>
        </p:txBody>
      </p:sp>
      <p:sp>
        <p:nvSpPr>
          <p:cNvPr id="45062" name="Rectangle 6"/>
          <p:cNvSpPr>
            <a:spLocks noChangeArrowheads="1"/>
          </p:cNvSpPr>
          <p:nvPr/>
        </p:nvSpPr>
        <p:spPr bwMode="auto">
          <a:xfrm>
            <a:off x="0" y="1643063"/>
            <a:ext cx="9144000" cy="0"/>
          </a:xfrm>
          <a:prstGeom prst="rect">
            <a:avLst/>
          </a:prstGeom>
          <a:noFill/>
          <a:ln w="9525">
            <a:noFill/>
            <a:miter lim="800000"/>
            <a:headEnd/>
            <a:tailEnd/>
          </a:ln>
          <a:effectLst/>
        </p:spPr>
        <p:txBody>
          <a:bodyPr wrap="none" anchor="ctr">
            <a:spAutoFit/>
          </a:bodyPr>
          <a:lstStyle/>
          <a:p>
            <a:endParaRPr lang="sv-SE"/>
          </a:p>
        </p:txBody>
      </p:sp>
      <p:graphicFrame>
        <p:nvGraphicFramePr>
          <p:cNvPr id="45061" name="Object 5"/>
          <p:cNvGraphicFramePr>
            <a:graphicFrameLocks noChangeAspect="1"/>
          </p:cNvGraphicFramePr>
          <p:nvPr/>
        </p:nvGraphicFramePr>
        <p:xfrm>
          <a:off x="971550" y="1549400"/>
          <a:ext cx="7416800" cy="4759325"/>
        </p:xfrm>
        <a:graphic>
          <a:graphicData uri="http://schemas.openxmlformats.org/presentationml/2006/ole">
            <p:oleObj spid="_x0000_s45061" name="Diagram" r:id="rId3" imgW="5743715" imgH="3571935" progId="Excel.Sheet.8">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600" dirty="0" smtClean="0"/>
              <a:t>Medianinkomsten för 65+ i förhållande till medianinkomsten för 20-64</a:t>
            </a:r>
            <a:endParaRPr lang="sv-SE" sz="3600" dirty="0"/>
          </a:p>
        </p:txBody>
      </p:sp>
      <p:graphicFrame>
        <p:nvGraphicFramePr>
          <p:cNvPr id="4" name="Platshållare för innehåll 3"/>
          <p:cNvGraphicFramePr>
            <a:graphicFrameLocks noGrp="1"/>
          </p:cNvGraphicFramePr>
          <p:nvPr>
            <p:ph idx="1"/>
          </p:nvPr>
        </p:nvGraphicFramePr>
        <p:xfrm>
          <a:off x="467544" y="1484784"/>
          <a:ext cx="8208914" cy="4631694"/>
        </p:xfrm>
        <a:graphic>
          <a:graphicData uri="http://schemas.openxmlformats.org/drawingml/2006/table">
            <a:tbl>
              <a:tblPr firstRow="1" bandRow="1">
                <a:tableStyleId>{21E4AEA4-8DFA-4A89-87EB-49C32662AFE0}</a:tableStyleId>
              </a:tblPr>
              <a:tblGrid>
                <a:gridCol w="1008112"/>
                <a:gridCol w="1440160"/>
                <a:gridCol w="1656184"/>
                <a:gridCol w="1440160"/>
                <a:gridCol w="1368152"/>
                <a:gridCol w="1296146"/>
              </a:tblGrid>
              <a:tr h="1123274">
                <a:tc>
                  <a:txBody>
                    <a:bodyPr/>
                    <a:lstStyle/>
                    <a:p>
                      <a:pPr>
                        <a:lnSpc>
                          <a:spcPct val="115000"/>
                        </a:lnSpc>
                        <a:spcAft>
                          <a:spcPts val="0"/>
                        </a:spcAft>
                      </a:pPr>
                      <a:r>
                        <a:rPr lang="sv-SE" sz="2400" dirty="0"/>
                        <a:t>År</a:t>
                      </a:r>
                      <a:endParaRPr lang="sv-SE" sz="2400" b="1" dirty="0">
                        <a:latin typeface="Calibri"/>
                        <a:ea typeface="Calibri"/>
                        <a:cs typeface="Times New Roman"/>
                      </a:endParaRPr>
                    </a:p>
                  </a:txBody>
                  <a:tcPr marL="68580" marR="68580" marT="0" marB="0"/>
                </a:tc>
                <a:tc>
                  <a:txBody>
                    <a:bodyPr/>
                    <a:lstStyle/>
                    <a:p>
                      <a:pPr>
                        <a:lnSpc>
                          <a:spcPct val="115000"/>
                        </a:lnSpc>
                        <a:spcAft>
                          <a:spcPts val="0"/>
                        </a:spcAft>
                      </a:pPr>
                      <a:r>
                        <a:rPr lang="sv-SE" sz="2400" dirty="0" err="1" smtClean="0"/>
                        <a:t>Bassce-nario</a:t>
                      </a:r>
                      <a:endParaRPr lang="sv-SE" sz="2400" b="1" dirty="0">
                        <a:latin typeface="Calibri"/>
                        <a:ea typeface="Calibri"/>
                        <a:cs typeface="Times New Roman"/>
                      </a:endParaRPr>
                    </a:p>
                  </a:txBody>
                  <a:tcPr marL="68580" marR="68580" marT="0" marB="0"/>
                </a:tc>
                <a:tc>
                  <a:txBody>
                    <a:bodyPr/>
                    <a:lstStyle/>
                    <a:p>
                      <a:pPr>
                        <a:lnSpc>
                          <a:spcPct val="115000"/>
                        </a:lnSpc>
                        <a:spcAft>
                          <a:spcPts val="0"/>
                        </a:spcAft>
                      </a:pPr>
                      <a:r>
                        <a:rPr lang="sv-SE" sz="2400" dirty="0"/>
                        <a:t>Hög </a:t>
                      </a:r>
                      <a:r>
                        <a:rPr lang="sv-SE" sz="2400" dirty="0" err="1" smtClean="0"/>
                        <a:t>pensions-ålder</a:t>
                      </a:r>
                      <a:endParaRPr lang="sv-SE" sz="2400" b="1" dirty="0">
                        <a:latin typeface="Calibri"/>
                        <a:ea typeface="Calibri"/>
                        <a:cs typeface="Times New Roman"/>
                      </a:endParaRPr>
                    </a:p>
                  </a:txBody>
                  <a:tcPr marL="68580" marR="68580" marT="0" marB="0"/>
                </a:tc>
                <a:tc>
                  <a:txBody>
                    <a:bodyPr/>
                    <a:lstStyle/>
                    <a:p>
                      <a:pPr>
                        <a:lnSpc>
                          <a:spcPct val="115000"/>
                        </a:lnSpc>
                        <a:spcAft>
                          <a:spcPts val="0"/>
                        </a:spcAft>
                      </a:pPr>
                      <a:r>
                        <a:rPr lang="sv-SE" sz="2400" dirty="0"/>
                        <a:t>Hög </a:t>
                      </a:r>
                      <a:r>
                        <a:rPr lang="sv-SE" sz="2400" dirty="0" err="1" smtClean="0"/>
                        <a:t>immigra-tion</a:t>
                      </a:r>
                      <a:endParaRPr lang="sv-SE" sz="2400" b="1" dirty="0">
                        <a:latin typeface="Calibri"/>
                        <a:ea typeface="Calibri"/>
                        <a:cs typeface="Times New Roman"/>
                      </a:endParaRPr>
                    </a:p>
                  </a:txBody>
                  <a:tcPr marL="68580" marR="68580" marT="0" marB="0"/>
                </a:tc>
                <a:tc>
                  <a:txBody>
                    <a:bodyPr/>
                    <a:lstStyle/>
                    <a:p>
                      <a:pPr>
                        <a:lnSpc>
                          <a:spcPct val="115000"/>
                        </a:lnSpc>
                        <a:spcAft>
                          <a:spcPts val="0"/>
                        </a:spcAft>
                      </a:pPr>
                      <a:r>
                        <a:rPr lang="sv-SE" sz="2400"/>
                        <a:t>Hög tillväxt (3%)</a:t>
                      </a:r>
                      <a:endParaRPr lang="sv-SE" sz="2400" b="1">
                        <a:latin typeface="Calibri"/>
                        <a:ea typeface="Calibri"/>
                        <a:cs typeface="Times New Roman"/>
                      </a:endParaRPr>
                    </a:p>
                  </a:txBody>
                  <a:tcPr marL="68580" marR="68580" marT="0" marB="0"/>
                </a:tc>
                <a:tc>
                  <a:txBody>
                    <a:bodyPr/>
                    <a:lstStyle/>
                    <a:p>
                      <a:pPr>
                        <a:lnSpc>
                          <a:spcPct val="115000"/>
                        </a:lnSpc>
                        <a:spcAft>
                          <a:spcPts val="0"/>
                        </a:spcAft>
                      </a:pPr>
                      <a:r>
                        <a:rPr lang="sv-SE" sz="2400"/>
                        <a:t>Låg tillväxt (1%)</a:t>
                      </a:r>
                      <a:endParaRPr lang="sv-SE" sz="2400" b="1">
                        <a:latin typeface="Calibri"/>
                        <a:ea typeface="Calibri"/>
                        <a:cs typeface="Times New Roman"/>
                      </a:endParaRPr>
                    </a:p>
                  </a:txBody>
                  <a:tcPr marL="68580" marR="68580" marT="0" marB="0"/>
                </a:tc>
              </a:tr>
              <a:tr h="1123274">
                <a:tc>
                  <a:txBody>
                    <a:bodyPr/>
                    <a:lstStyle/>
                    <a:p>
                      <a:pPr>
                        <a:lnSpc>
                          <a:spcPct val="115000"/>
                        </a:lnSpc>
                        <a:spcAft>
                          <a:spcPts val="0"/>
                        </a:spcAft>
                      </a:pPr>
                      <a:r>
                        <a:rPr lang="sv-SE" sz="2400"/>
                        <a:t>2000</a:t>
                      </a:r>
                      <a:endParaRPr lang="sv-SE" sz="2400" b="1">
                        <a:latin typeface="Calibri"/>
                        <a:ea typeface="Calibri"/>
                        <a:cs typeface="Times New Roman"/>
                      </a:endParaRPr>
                    </a:p>
                  </a:txBody>
                  <a:tcPr marL="68580" marR="68580" marT="0" marB="0"/>
                </a:tc>
                <a:tc>
                  <a:txBody>
                    <a:bodyPr/>
                    <a:lstStyle/>
                    <a:p>
                      <a:pPr>
                        <a:lnSpc>
                          <a:spcPct val="115000"/>
                        </a:lnSpc>
                        <a:spcAft>
                          <a:spcPts val="0"/>
                        </a:spcAft>
                      </a:pPr>
                      <a:r>
                        <a:rPr lang="sv-SE" sz="2400"/>
                        <a:t>0.709</a:t>
                      </a:r>
                      <a:endParaRPr lang="sv-SE" sz="2400" b="1">
                        <a:latin typeface="Calibri"/>
                        <a:ea typeface="Calibri"/>
                        <a:cs typeface="Times New Roman"/>
                      </a:endParaRPr>
                    </a:p>
                  </a:txBody>
                  <a:tcPr marL="68580" marR="68580" marT="0" marB="0"/>
                </a:tc>
                <a:tc>
                  <a:txBody>
                    <a:bodyPr/>
                    <a:lstStyle/>
                    <a:p>
                      <a:pPr>
                        <a:lnSpc>
                          <a:spcPct val="115000"/>
                        </a:lnSpc>
                        <a:spcAft>
                          <a:spcPts val="0"/>
                        </a:spcAft>
                      </a:pPr>
                      <a:r>
                        <a:rPr lang="sv-SE" sz="2400" dirty="0"/>
                        <a:t>0.711</a:t>
                      </a:r>
                      <a:endParaRPr lang="sv-SE" sz="2400" b="1" dirty="0">
                        <a:latin typeface="Calibri"/>
                        <a:ea typeface="Calibri"/>
                        <a:cs typeface="Times New Roman"/>
                      </a:endParaRPr>
                    </a:p>
                  </a:txBody>
                  <a:tcPr marL="68580" marR="68580" marT="0" marB="0"/>
                </a:tc>
                <a:tc>
                  <a:txBody>
                    <a:bodyPr/>
                    <a:lstStyle/>
                    <a:p>
                      <a:pPr>
                        <a:lnSpc>
                          <a:spcPct val="115000"/>
                        </a:lnSpc>
                        <a:spcAft>
                          <a:spcPts val="0"/>
                        </a:spcAft>
                      </a:pPr>
                      <a:r>
                        <a:rPr lang="sv-SE" sz="2400" dirty="0"/>
                        <a:t>0.712</a:t>
                      </a:r>
                      <a:endParaRPr lang="sv-SE" sz="2400" b="1" dirty="0">
                        <a:latin typeface="Calibri"/>
                        <a:ea typeface="Calibri"/>
                        <a:cs typeface="Times New Roman"/>
                      </a:endParaRPr>
                    </a:p>
                  </a:txBody>
                  <a:tcPr marL="68580" marR="68580" marT="0" marB="0"/>
                </a:tc>
                <a:tc>
                  <a:txBody>
                    <a:bodyPr/>
                    <a:lstStyle/>
                    <a:p>
                      <a:pPr>
                        <a:lnSpc>
                          <a:spcPct val="115000"/>
                        </a:lnSpc>
                        <a:spcAft>
                          <a:spcPts val="0"/>
                        </a:spcAft>
                      </a:pPr>
                      <a:r>
                        <a:rPr lang="sv-SE" sz="2400"/>
                        <a:t>0.710</a:t>
                      </a:r>
                      <a:endParaRPr lang="sv-SE" sz="2400" b="1">
                        <a:latin typeface="Calibri"/>
                        <a:ea typeface="Calibri"/>
                        <a:cs typeface="Times New Roman"/>
                      </a:endParaRPr>
                    </a:p>
                  </a:txBody>
                  <a:tcPr marL="68580" marR="68580" marT="0" marB="0"/>
                </a:tc>
                <a:tc>
                  <a:txBody>
                    <a:bodyPr/>
                    <a:lstStyle/>
                    <a:p>
                      <a:pPr>
                        <a:lnSpc>
                          <a:spcPct val="115000"/>
                        </a:lnSpc>
                        <a:spcAft>
                          <a:spcPts val="0"/>
                        </a:spcAft>
                      </a:pPr>
                      <a:r>
                        <a:rPr lang="sv-SE" sz="2400"/>
                        <a:t>0.713</a:t>
                      </a:r>
                      <a:endParaRPr lang="sv-SE" sz="2400" b="1">
                        <a:latin typeface="Calibri"/>
                        <a:ea typeface="Calibri"/>
                        <a:cs typeface="Times New Roman"/>
                      </a:endParaRPr>
                    </a:p>
                  </a:txBody>
                  <a:tcPr marL="68580" marR="68580" marT="0" marB="0"/>
                </a:tc>
              </a:tr>
              <a:tr h="1123274">
                <a:tc>
                  <a:txBody>
                    <a:bodyPr/>
                    <a:lstStyle/>
                    <a:p>
                      <a:pPr>
                        <a:lnSpc>
                          <a:spcPct val="115000"/>
                        </a:lnSpc>
                        <a:spcAft>
                          <a:spcPts val="0"/>
                        </a:spcAft>
                      </a:pPr>
                      <a:r>
                        <a:rPr lang="sv-SE" sz="2400"/>
                        <a:t>2020</a:t>
                      </a:r>
                      <a:endParaRPr lang="sv-SE" sz="2400" b="1">
                        <a:latin typeface="Calibri"/>
                        <a:ea typeface="Calibri"/>
                        <a:cs typeface="Times New Roman"/>
                      </a:endParaRPr>
                    </a:p>
                  </a:txBody>
                  <a:tcPr marL="68580" marR="68580" marT="0" marB="0"/>
                </a:tc>
                <a:tc>
                  <a:txBody>
                    <a:bodyPr/>
                    <a:lstStyle/>
                    <a:p>
                      <a:pPr>
                        <a:lnSpc>
                          <a:spcPct val="115000"/>
                        </a:lnSpc>
                        <a:spcAft>
                          <a:spcPts val="0"/>
                        </a:spcAft>
                      </a:pPr>
                      <a:r>
                        <a:rPr lang="sv-SE" sz="2400"/>
                        <a:t>0.634</a:t>
                      </a:r>
                      <a:endParaRPr lang="sv-SE" sz="2400" b="1">
                        <a:latin typeface="Calibri"/>
                        <a:ea typeface="Calibri"/>
                        <a:cs typeface="Times New Roman"/>
                      </a:endParaRPr>
                    </a:p>
                  </a:txBody>
                  <a:tcPr marL="68580" marR="68580" marT="0" marB="0"/>
                </a:tc>
                <a:tc>
                  <a:txBody>
                    <a:bodyPr/>
                    <a:lstStyle/>
                    <a:p>
                      <a:pPr>
                        <a:lnSpc>
                          <a:spcPct val="115000"/>
                        </a:lnSpc>
                        <a:spcAft>
                          <a:spcPts val="0"/>
                        </a:spcAft>
                      </a:pPr>
                      <a:r>
                        <a:rPr lang="sv-SE" sz="2400"/>
                        <a:t>0.693</a:t>
                      </a:r>
                      <a:endParaRPr lang="sv-SE" sz="2400" b="1">
                        <a:latin typeface="Calibri"/>
                        <a:ea typeface="Calibri"/>
                        <a:cs typeface="Times New Roman"/>
                      </a:endParaRPr>
                    </a:p>
                  </a:txBody>
                  <a:tcPr marL="68580" marR="68580" marT="0" marB="0"/>
                </a:tc>
                <a:tc>
                  <a:txBody>
                    <a:bodyPr/>
                    <a:lstStyle/>
                    <a:p>
                      <a:pPr>
                        <a:lnSpc>
                          <a:spcPct val="115000"/>
                        </a:lnSpc>
                        <a:spcAft>
                          <a:spcPts val="0"/>
                        </a:spcAft>
                      </a:pPr>
                      <a:r>
                        <a:rPr lang="sv-SE" sz="2400" dirty="0"/>
                        <a:t>0.634</a:t>
                      </a:r>
                      <a:endParaRPr lang="sv-SE" sz="2400" b="1" dirty="0">
                        <a:latin typeface="Calibri"/>
                        <a:ea typeface="Calibri"/>
                        <a:cs typeface="Times New Roman"/>
                      </a:endParaRPr>
                    </a:p>
                  </a:txBody>
                  <a:tcPr marL="68580" marR="68580" marT="0" marB="0"/>
                </a:tc>
                <a:tc>
                  <a:txBody>
                    <a:bodyPr/>
                    <a:lstStyle/>
                    <a:p>
                      <a:pPr>
                        <a:lnSpc>
                          <a:spcPct val="115000"/>
                        </a:lnSpc>
                        <a:spcAft>
                          <a:spcPts val="0"/>
                        </a:spcAft>
                      </a:pPr>
                      <a:r>
                        <a:rPr lang="sv-SE" sz="2400" dirty="0"/>
                        <a:t>0.610</a:t>
                      </a:r>
                      <a:endParaRPr lang="sv-SE" sz="2400" b="1" dirty="0">
                        <a:latin typeface="Calibri"/>
                        <a:ea typeface="Calibri"/>
                        <a:cs typeface="Times New Roman"/>
                      </a:endParaRPr>
                    </a:p>
                  </a:txBody>
                  <a:tcPr marL="68580" marR="68580" marT="0" marB="0"/>
                </a:tc>
                <a:tc>
                  <a:txBody>
                    <a:bodyPr/>
                    <a:lstStyle/>
                    <a:p>
                      <a:pPr>
                        <a:lnSpc>
                          <a:spcPct val="115000"/>
                        </a:lnSpc>
                        <a:spcAft>
                          <a:spcPts val="0"/>
                        </a:spcAft>
                      </a:pPr>
                      <a:r>
                        <a:rPr lang="sv-SE" sz="2400" dirty="0"/>
                        <a:t>0.692</a:t>
                      </a:r>
                      <a:endParaRPr lang="sv-SE" sz="2400" b="1" dirty="0">
                        <a:latin typeface="Calibri"/>
                        <a:ea typeface="Calibri"/>
                        <a:cs typeface="Times New Roman"/>
                      </a:endParaRPr>
                    </a:p>
                  </a:txBody>
                  <a:tcPr marL="68580" marR="68580" marT="0" marB="0"/>
                </a:tc>
              </a:tr>
              <a:tr h="1123274">
                <a:tc>
                  <a:txBody>
                    <a:bodyPr/>
                    <a:lstStyle/>
                    <a:p>
                      <a:pPr>
                        <a:lnSpc>
                          <a:spcPct val="115000"/>
                        </a:lnSpc>
                        <a:spcAft>
                          <a:spcPts val="0"/>
                        </a:spcAft>
                      </a:pPr>
                      <a:r>
                        <a:rPr lang="sv-SE" sz="2400"/>
                        <a:t>2040</a:t>
                      </a:r>
                      <a:endParaRPr lang="sv-SE" sz="2400" b="1">
                        <a:latin typeface="Calibri"/>
                        <a:ea typeface="Calibri"/>
                        <a:cs typeface="Times New Roman"/>
                      </a:endParaRPr>
                    </a:p>
                  </a:txBody>
                  <a:tcPr marL="68580" marR="68580" marT="0" marB="0"/>
                </a:tc>
                <a:tc>
                  <a:txBody>
                    <a:bodyPr/>
                    <a:lstStyle/>
                    <a:p>
                      <a:pPr>
                        <a:lnSpc>
                          <a:spcPct val="115000"/>
                        </a:lnSpc>
                        <a:spcAft>
                          <a:spcPts val="0"/>
                        </a:spcAft>
                      </a:pPr>
                      <a:r>
                        <a:rPr lang="sv-SE" sz="2400"/>
                        <a:t>0.552</a:t>
                      </a:r>
                      <a:endParaRPr lang="sv-SE" sz="2400" b="1">
                        <a:latin typeface="Calibri"/>
                        <a:ea typeface="Calibri"/>
                        <a:cs typeface="Times New Roman"/>
                      </a:endParaRPr>
                    </a:p>
                  </a:txBody>
                  <a:tcPr marL="68580" marR="68580" marT="0" marB="0"/>
                </a:tc>
                <a:tc>
                  <a:txBody>
                    <a:bodyPr/>
                    <a:lstStyle/>
                    <a:p>
                      <a:pPr>
                        <a:lnSpc>
                          <a:spcPct val="115000"/>
                        </a:lnSpc>
                        <a:spcAft>
                          <a:spcPts val="0"/>
                        </a:spcAft>
                      </a:pPr>
                      <a:r>
                        <a:rPr lang="sv-SE" sz="2400"/>
                        <a:t>0.623</a:t>
                      </a:r>
                      <a:endParaRPr lang="sv-SE" sz="2400" b="1">
                        <a:latin typeface="Calibri"/>
                        <a:ea typeface="Calibri"/>
                        <a:cs typeface="Times New Roman"/>
                      </a:endParaRPr>
                    </a:p>
                  </a:txBody>
                  <a:tcPr marL="68580" marR="68580" marT="0" marB="0"/>
                </a:tc>
                <a:tc>
                  <a:txBody>
                    <a:bodyPr/>
                    <a:lstStyle/>
                    <a:p>
                      <a:pPr>
                        <a:lnSpc>
                          <a:spcPct val="115000"/>
                        </a:lnSpc>
                        <a:spcAft>
                          <a:spcPts val="0"/>
                        </a:spcAft>
                      </a:pPr>
                      <a:r>
                        <a:rPr lang="sv-SE" sz="2400"/>
                        <a:t>0.558</a:t>
                      </a:r>
                      <a:endParaRPr lang="sv-SE" sz="2400" b="1">
                        <a:latin typeface="Calibri"/>
                        <a:ea typeface="Calibri"/>
                        <a:cs typeface="Times New Roman"/>
                      </a:endParaRPr>
                    </a:p>
                  </a:txBody>
                  <a:tcPr marL="68580" marR="68580" marT="0" marB="0"/>
                </a:tc>
                <a:tc>
                  <a:txBody>
                    <a:bodyPr/>
                    <a:lstStyle/>
                    <a:p>
                      <a:pPr>
                        <a:lnSpc>
                          <a:spcPct val="115000"/>
                        </a:lnSpc>
                        <a:spcAft>
                          <a:spcPts val="0"/>
                        </a:spcAft>
                      </a:pPr>
                      <a:r>
                        <a:rPr lang="sv-SE" sz="2400" dirty="0"/>
                        <a:t>0.505</a:t>
                      </a:r>
                      <a:endParaRPr lang="sv-SE" sz="2400" b="1" dirty="0">
                        <a:latin typeface="Calibri"/>
                        <a:ea typeface="Calibri"/>
                        <a:cs typeface="Times New Roman"/>
                      </a:endParaRPr>
                    </a:p>
                  </a:txBody>
                  <a:tcPr marL="68580" marR="68580" marT="0" marB="0"/>
                </a:tc>
                <a:tc>
                  <a:txBody>
                    <a:bodyPr/>
                    <a:lstStyle/>
                    <a:p>
                      <a:pPr>
                        <a:lnSpc>
                          <a:spcPct val="115000"/>
                        </a:lnSpc>
                        <a:spcAft>
                          <a:spcPts val="0"/>
                        </a:spcAft>
                      </a:pPr>
                      <a:r>
                        <a:rPr lang="sv-SE" sz="2400" dirty="0"/>
                        <a:t>0.680</a:t>
                      </a:r>
                      <a:endParaRPr lang="sv-SE" sz="2400" b="1" dirty="0">
                        <a:latin typeface="Calibri"/>
                        <a:ea typeface="Calibri"/>
                        <a:cs typeface="Times New Roman"/>
                      </a:endParaRPr>
                    </a:p>
                  </a:txBody>
                  <a:tcPr marL="68580" marR="68580" marT="0" marB="0"/>
                </a:tc>
              </a:tr>
            </a:tbl>
          </a:graphicData>
        </a:graphic>
      </p:graphicFrame>
      <p:sp>
        <p:nvSpPr>
          <p:cNvPr id="5" name="textruta 4"/>
          <p:cNvSpPr txBox="1"/>
          <p:nvPr/>
        </p:nvSpPr>
        <p:spPr>
          <a:xfrm>
            <a:off x="467544" y="6237312"/>
            <a:ext cx="8208912" cy="400110"/>
          </a:xfrm>
          <a:prstGeom prst="rect">
            <a:avLst/>
          </a:prstGeom>
          <a:noFill/>
        </p:spPr>
        <p:txBody>
          <a:bodyPr wrap="square" rtlCol="0">
            <a:spAutoFit/>
          </a:bodyPr>
          <a:lstStyle/>
          <a:p>
            <a:r>
              <a:rPr lang="sv-SE" sz="2000" dirty="0" err="1" smtClean="0"/>
              <a:t>Ekvivalensskalejusterad</a:t>
            </a:r>
            <a:r>
              <a:rPr lang="sv-SE" sz="2000" dirty="0" smtClean="0"/>
              <a:t> disponibel inkomst</a:t>
            </a:r>
            <a:endParaRPr lang="sv-SE"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p:txBody>
          <a:bodyPr/>
          <a:lstStyle/>
          <a:p>
            <a:r>
              <a:rPr lang="sv-SE" sz="2800"/>
              <a:t>Andel fattiga (disponibel inkomst mindre än 50% av medianinkomsten för den vuxna befolkningen) efter födelsekohort och ålder</a:t>
            </a:r>
          </a:p>
        </p:txBody>
      </p:sp>
      <p:sp>
        <p:nvSpPr>
          <p:cNvPr id="47110" name="Rectangle 6"/>
          <p:cNvSpPr>
            <a:spLocks noChangeArrowheads="1"/>
          </p:cNvSpPr>
          <p:nvPr/>
        </p:nvSpPr>
        <p:spPr bwMode="auto">
          <a:xfrm>
            <a:off x="0" y="1666875"/>
            <a:ext cx="9144000" cy="0"/>
          </a:xfrm>
          <a:prstGeom prst="rect">
            <a:avLst/>
          </a:prstGeom>
          <a:noFill/>
          <a:ln w="9525">
            <a:noFill/>
            <a:miter lim="800000"/>
            <a:headEnd/>
            <a:tailEnd/>
          </a:ln>
          <a:effectLst/>
        </p:spPr>
        <p:txBody>
          <a:bodyPr wrap="none" anchor="ctr">
            <a:spAutoFit/>
          </a:bodyPr>
          <a:lstStyle/>
          <a:p>
            <a:endParaRPr lang="sv-SE"/>
          </a:p>
        </p:txBody>
      </p:sp>
      <p:graphicFrame>
        <p:nvGraphicFramePr>
          <p:cNvPr id="47109" name="Object 5"/>
          <p:cNvGraphicFramePr>
            <a:graphicFrameLocks noChangeAspect="1"/>
          </p:cNvGraphicFramePr>
          <p:nvPr/>
        </p:nvGraphicFramePr>
        <p:xfrm>
          <a:off x="684213" y="1454150"/>
          <a:ext cx="8135937" cy="4984750"/>
        </p:xfrm>
        <a:graphic>
          <a:graphicData uri="http://schemas.openxmlformats.org/presentationml/2006/ole">
            <p:oleObj spid="_x0000_s47109" name="Diagram" r:id="rId3" imgW="5753020" imgH="3524130" progId="Excel.Sheet.8">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Andel fattiga bland 65+</a:t>
            </a:r>
            <a:endParaRPr lang="sv-SE" dirty="0"/>
          </a:p>
        </p:txBody>
      </p:sp>
      <p:graphicFrame>
        <p:nvGraphicFramePr>
          <p:cNvPr id="3" name="Tabell 2"/>
          <p:cNvGraphicFramePr>
            <a:graphicFrameLocks noGrp="1"/>
          </p:cNvGraphicFramePr>
          <p:nvPr/>
        </p:nvGraphicFramePr>
        <p:xfrm>
          <a:off x="539551" y="1556790"/>
          <a:ext cx="8352928" cy="3672409"/>
        </p:xfrm>
        <a:graphic>
          <a:graphicData uri="http://schemas.openxmlformats.org/drawingml/2006/table">
            <a:tbl>
              <a:tblPr/>
              <a:tblGrid>
                <a:gridCol w="1670150"/>
                <a:gridCol w="1670150"/>
                <a:gridCol w="1670150"/>
                <a:gridCol w="1671239"/>
                <a:gridCol w="1671239"/>
              </a:tblGrid>
              <a:tr h="1468963">
                <a:tc>
                  <a:txBody>
                    <a:bodyPr/>
                    <a:lstStyle/>
                    <a:p>
                      <a:pPr>
                        <a:lnSpc>
                          <a:spcPct val="115000"/>
                        </a:lnSpc>
                        <a:spcAft>
                          <a:spcPts val="0"/>
                        </a:spcAft>
                      </a:pPr>
                      <a:r>
                        <a:rPr lang="sv-SE" sz="2400" b="1" dirty="0">
                          <a:latin typeface="Calibri"/>
                          <a:ea typeface="Calibri"/>
                          <a:cs typeface="Times New Roman"/>
                        </a:rPr>
                        <a:t>År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v-SE" sz="2400" b="1" dirty="0">
                          <a:latin typeface="Calibri"/>
                          <a:ea typeface="Calibri"/>
                          <a:cs typeface="Times New Roman"/>
                        </a:rPr>
                        <a:t>Basscenario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v-SE" sz="2400" b="1" dirty="0">
                          <a:latin typeface="Calibri"/>
                          <a:ea typeface="Calibri"/>
                          <a:cs typeface="Times New Roman"/>
                        </a:rPr>
                        <a:t>Hög </a:t>
                      </a:r>
                      <a:r>
                        <a:rPr lang="sv-SE" sz="2400" b="1" dirty="0" err="1" smtClean="0">
                          <a:latin typeface="Calibri"/>
                          <a:ea typeface="Calibri"/>
                          <a:cs typeface="Times New Roman"/>
                        </a:rPr>
                        <a:t>pensions-ålder</a:t>
                      </a:r>
                      <a:endParaRPr lang="sv-SE" sz="2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v-SE" sz="2400" b="1">
                          <a:latin typeface="Calibri"/>
                          <a:ea typeface="Calibri"/>
                          <a:cs typeface="Times New Roman"/>
                        </a:rPr>
                        <a:t>Hög tillväxt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v-SE" sz="2400" b="1">
                          <a:latin typeface="Calibri"/>
                          <a:ea typeface="Calibri"/>
                          <a:cs typeface="Times New Roman"/>
                        </a:rPr>
                        <a:t>Låg tillväxt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4482">
                <a:tc>
                  <a:txBody>
                    <a:bodyPr/>
                    <a:lstStyle/>
                    <a:p>
                      <a:pPr>
                        <a:lnSpc>
                          <a:spcPct val="115000"/>
                        </a:lnSpc>
                        <a:spcAft>
                          <a:spcPts val="0"/>
                        </a:spcAft>
                      </a:pPr>
                      <a:r>
                        <a:rPr lang="sv-SE" sz="2400" b="1">
                          <a:latin typeface="Calibri"/>
                          <a:ea typeface="Calibri"/>
                          <a:cs typeface="Times New Roman"/>
                        </a:rPr>
                        <a:t>2000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v-SE" sz="2400" b="1">
                          <a:latin typeface="Calibri"/>
                          <a:ea typeface="Calibri"/>
                          <a:cs typeface="Times New Roman"/>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v-SE" sz="2400" b="1" dirty="0">
                          <a:latin typeface="Calibri"/>
                          <a:ea typeface="Calibri"/>
                          <a:cs typeface="Times New Roman"/>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v-SE" sz="2400" b="1" dirty="0">
                          <a:latin typeface="Calibri"/>
                          <a:ea typeface="Calibri"/>
                          <a:cs typeface="Times New Roman"/>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v-SE" sz="2400" b="1">
                          <a:latin typeface="Calibri"/>
                          <a:ea typeface="Calibri"/>
                          <a:cs typeface="Times New Roman"/>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4482">
                <a:tc>
                  <a:txBody>
                    <a:bodyPr/>
                    <a:lstStyle/>
                    <a:p>
                      <a:pPr>
                        <a:lnSpc>
                          <a:spcPct val="115000"/>
                        </a:lnSpc>
                        <a:spcAft>
                          <a:spcPts val="0"/>
                        </a:spcAft>
                      </a:pPr>
                      <a:r>
                        <a:rPr lang="sv-SE" sz="2400" b="1">
                          <a:latin typeface="Calibri"/>
                          <a:ea typeface="Calibri"/>
                          <a:cs typeface="Times New Roman"/>
                        </a:rPr>
                        <a:t>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v-SE" sz="2400" b="1">
                          <a:latin typeface="Calibri"/>
                          <a:ea typeface="Calibri"/>
                          <a:cs typeface="Times New Roman"/>
                        </a:rPr>
                        <a:t>11.2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v-SE" sz="2400" b="1">
                          <a:latin typeface="Calibri"/>
                          <a:ea typeface="Calibri"/>
                          <a:cs typeface="Times New Roman"/>
                        </a:rPr>
                        <a:t>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v-SE" sz="2400" b="1" dirty="0">
                          <a:latin typeface="Calibri"/>
                          <a:ea typeface="Calibri"/>
                          <a:cs typeface="Times New Roman"/>
                        </a:rPr>
                        <a:t>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v-SE" sz="2400" b="1" dirty="0">
                          <a:latin typeface="Calibri"/>
                          <a:ea typeface="Calibri"/>
                          <a:cs typeface="Times New Roman"/>
                        </a:rPr>
                        <a:t>12.6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4482">
                <a:tc>
                  <a:txBody>
                    <a:bodyPr/>
                    <a:lstStyle/>
                    <a:p>
                      <a:pPr>
                        <a:lnSpc>
                          <a:spcPct val="115000"/>
                        </a:lnSpc>
                        <a:spcAft>
                          <a:spcPts val="0"/>
                        </a:spcAft>
                      </a:pPr>
                      <a:r>
                        <a:rPr lang="sv-SE" sz="2400" b="1">
                          <a:latin typeface="Calibri"/>
                          <a:ea typeface="Calibri"/>
                          <a:cs typeface="Times New Roman"/>
                        </a:rPr>
                        <a:t>2040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v-SE" sz="2400" b="1">
                          <a:latin typeface="Calibri"/>
                          <a:ea typeface="Calibri"/>
                          <a:cs typeface="Times New Roman"/>
                        </a:rPr>
                        <a:t>14.5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v-SE" sz="2400" b="1">
                          <a:latin typeface="Calibri"/>
                          <a:ea typeface="Calibri"/>
                          <a:cs typeface="Times New Roman"/>
                        </a:rPr>
                        <a:t>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v-SE" sz="2400" b="1">
                          <a:latin typeface="Calibri"/>
                          <a:ea typeface="Calibri"/>
                          <a:cs typeface="Times New Roman"/>
                        </a:rPr>
                        <a:t>10.9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v-SE" sz="2400" b="1" dirty="0">
                          <a:latin typeface="Calibri"/>
                          <a:ea typeface="Calibri"/>
                          <a:cs typeface="Times New Roman"/>
                        </a:rPr>
                        <a:t>16.5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extruta 3"/>
          <p:cNvSpPr txBox="1"/>
          <p:nvPr/>
        </p:nvSpPr>
        <p:spPr>
          <a:xfrm>
            <a:off x="467544" y="5373216"/>
            <a:ext cx="8424936" cy="1323439"/>
          </a:xfrm>
          <a:prstGeom prst="rect">
            <a:avLst/>
          </a:prstGeom>
          <a:noFill/>
        </p:spPr>
        <p:txBody>
          <a:bodyPr wrap="square" rtlCol="0">
            <a:spAutoFit/>
          </a:bodyPr>
          <a:lstStyle/>
          <a:p>
            <a:r>
              <a:rPr lang="sv-SE" sz="2000" dirty="0" smtClean="0"/>
              <a:t>Att vara fattig innebär att den </a:t>
            </a:r>
            <a:r>
              <a:rPr lang="sv-SE" sz="2000" dirty="0" err="1" smtClean="0"/>
              <a:t>ekvivalensskalejusterade</a:t>
            </a:r>
            <a:r>
              <a:rPr lang="sv-SE" sz="2000" dirty="0" smtClean="0"/>
              <a:t> disponibla </a:t>
            </a:r>
            <a:r>
              <a:rPr lang="sv-SE" sz="2000" dirty="0" err="1" smtClean="0"/>
              <a:t>in-komsten</a:t>
            </a:r>
            <a:r>
              <a:rPr lang="sv-SE" sz="2000" dirty="0" smtClean="0"/>
              <a:t> är mindre än 50% av befolkningens </a:t>
            </a:r>
            <a:r>
              <a:rPr lang="sv-SE" sz="2000" dirty="0" err="1" smtClean="0"/>
              <a:t>ekvivalenskalejusterade</a:t>
            </a:r>
            <a:r>
              <a:rPr lang="sv-SE" sz="2000" dirty="0" smtClean="0"/>
              <a:t> medianinkomst och att nettoförmögenheten är mindre än 50% av median förmögenheten för hela befolkningen</a:t>
            </a:r>
            <a:endParaRPr lang="sv-SE"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sv-SE" sz="4000" dirty="0"/>
              <a:t>Antal äldre år </a:t>
            </a:r>
            <a:r>
              <a:rPr lang="sv-SE" sz="4000" dirty="0" smtClean="0"/>
              <a:t>2000, </a:t>
            </a:r>
            <a:r>
              <a:rPr lang="sv-SE" sz="4000" dirty="0"/>
              <a:t>2020 och 2040</a:t>
            </a:r>
          </a:p>
        </p:txBody>
      </p:sp>
      <p:sp>
        <p:nvSpPr>
          <p:cNvPr id="66563" name="Rectangle 3"/>
          <p:cNvSpPr>
            <a:spLocks noGrp="1" noChangeArrowheads="1"/>
          </p:cNvSpPr>
          <p:nvPr>
            <p:ph type="body" idx="1"/>
          </p:nvPr>
        </p:nvSpPr>
        <p:spPr>
          <a:xfrm>
            <a:off x="395288" y="1341438"/>
            <a:ext cx="8229600" cy="4525962"/>
          </a:xfrm>
        </p:spPr>
        <p:txBody>
          <a:bodyPr/>
          <a:lstStyle/>
          <a:p>
            <a:pPr marL="609600" indent="-609600">
              <a:lnSpc>
                <a:spcPct val="80000"/>
              </a:lnSpc>
              <a:buFontTx/>
              <a:buNone/>
            </a:pPr>
            <a:r>
              <a:rPr lang="sv-SE" sz="2400" b="1" i="1" dirty="0"/>
              <a:t>År      Män  </a:t>
            </a:r>
            <a:r>
              <a:rPr lang="sv-SE" sz="2400" b="1" i="1" dirty="0">
                <a:solidFill>
                  <a:srgbClr val="FF0000"/>
                </a:solidFill>
              </a:rPr>
              <a:t>Index</a:t>
            </a:r>
            <a:r>
              <a:rPr lang="sv-SE" sz="2400" b="1" i="1" dirty="0"/>
              <a:t>   Kvinnor </a:t>
            </a:r>
            <a:r>
              <a:rPr lang="sv-SE" sz="2400" b="1" i="1" dirty="0">
                <a:solidFill>
                  <a:srgbClr val="FF0000"/>
                </a:solidFill>
              </a:rPr>
              <a:t>Index</a:t>
            </a:r>
            <a:r>
              <a:rPr lang="sv-SE" sz="2400" b="1" i="1" dirty="0"/>
              <a:t>    Totalt Index</a:t>
            </a:r>
          </a:p>
          <a:p>
            <a:pPr marL="609600" indent="-609600">
              <a:lnSpc>
                <a:spcPct val="80000"/>
              </a:lnSpc>
              <a:buFontTx/>
              <a:buNone/>
            </a:pPr>
            <a:r>
              <a:rPr lang="sv-SE" sz="2400" b="1" u="sng" dirty="0"/>
              <a:t>Antal 65+</a:t>
            </a:r>
            <a:r>
              <a:rPr lang="sv-SE" sz="2400" b="1" dirty="0"/>
              <a:t> (1000-tal)</a:t>
            </a:r>
          </a:p>
          <a:p>
            <a:pPr marL="609600" indent="-609600">
              <a:lnSpc>
                <a:spcPct val="80000"/>
              </a:lnSpc>
              <a:buFontTx/>
              <a:buAutoNum type="arabicPlain" startAt="2000"/>
            </a:pPr>
            <a:r>
              <a:rPr lang="sv-SE" sz="2400" b="1" dirty="0"/>
              <a:t>     650   </a:t>
            </a:r>
            <a:r>
              <a:rPr lang="sv-SE" sz="2400" b="1" dirty="0">
                <a:solidFill>
                  <a:srgbClr val="FF0000"/>
                </a:solidFill>
              </a:rPr>
              <a:t>100</a:t>
            </a:r>
            <a:r>
              <a:rPr lang="sv-SE" sz="2400" b="1" dirty="0"/>
              <a:t>       881     </a:t>
            </a:r>
            <a:r>
              <a:rPr lang="sv-SE" sz="2400" b="1" dirty="0">
                <a:solidFill>
                  <a:srgbClr val="FF0000"/>
                </a:solidFill>
              </a:rPr>
              <a:t>100</a:t>
            </a:r>
            <a:r>
              <a:rPr lang="sv-SE" sz="2400" b="1" dirty="0"/>
              <a:t>        1531   </a:t>
            </a:r>
            <a:r>
              <a:rPr lang="sv-SE" sz="2400" b="1" dirty="0" smtClean="0">
                <a:solidFill>
                  <a:srgbClr val="FF0000"/>
                </a:solidFill>
              </a:rPr>
              <a:t>100</a:t>
            </a:r>
          </a:p>
          <a:p>
            <a:pPr marL="609600" indent="-609600">
              <a:lnSpc>
                <a:spcPct val="80000"/>
              </a:lnSpc>
              <a:buNone/>
            </a:pPr>
            <a:r>
              <a:rPr lang="sv-SE" sz="2400" b="1" dirty="0" smtClean="0"/>
              <a:t>2010	  778   </a:t>
            </a:r>
            <a:r>
              <a:rPr lang="sv-SE" sz="2400" b="1" dirty="0" smtClean="0">
                <a:solidFill>
                  <a:srgbClr val="FF0000"/>
                </a:solidFill>
              </a:rPr>
              <a:t>120</a:t>
            </a:r>
            <a:r>
              <a:rPr lang="sv-SE" sz="2400" b="1" dirty="0" smtClean="0"/>
              <a:t>       956     </a:t>
            </a:r>
            <a:r>
              <a:rPr lang="sv-SE" sz="2400" b="1" dirty="0" smtClean="0">
                <a:solidFill>
                  <a:srgbClr val="FF0000"/>
                </a:solidFill>
              </a:rPr>
              <a:t>109</a:t>
            </a:r>
            <a:r>
              <a:rPr lang="sv-SE" sz="2400" b="1" dirty="0" smtClean="0"/>
              <a:t>        1735    </a:t>
            </a:r>
            <a:r>
              <a:rPr lang="sv-SE" sz="2400" b="1" dirty="0" smtClean="0">
                <a:solidFill>
                  <a:srgbClr val="FF0000"/>
                </a:solidFill>
              </a:rPr>
              <a:t>113</a:t>
            </a:r>
            <a:endParaRPr lang="sv-SE" sz="2400" b="1" dirty="0">
              <a:solidFill>
                <a:srgbClr val="FF0000"/>
              </a:solidFill>
            </a:endParaRPr>
          </a:p>
          <a:p>
            <a:pPr marL="609600" indent="-609600">
              <a:lnSpc>
                <a:spcPct val="80000"/>
              </a:lnSpc>
              <a:buFontTx/>
              <a:buNone/>
            </a:pPr>
            <a:r>
              <a:rPr lang="sv-SE" sz="2400" b="1" dirty="0"/>
              <a:t>2020     </a:t>
            </a:r>
            <a:r>
              <a:rPr lang="sv-SE" sz="2400" b="1" dirty="0" smtClean="0"/>
              <a:t>966   </a:t>
            </a:r>
            <a:r>
              <a:rPr lang="sv-SE" sz="2400" b="1" dirty="0" smtClean="0">
                <a:solidFill>
                  <a:srgbClr val="FF0000"/>
                </a:solidFill>
              </a:rPr>
              <a:t>149</a:t>
            </a:r>
            <a:r>
              <a:rPr lang="sv-SE" sz="2400" b="1" dirty="0" smtClean="0"/>
              <a:t>     1108     </a:t>
            </a:r>
            <a:r>
              <a:rPr lang="sv-SE" sz="2400" b="1" dirty="0" smtClean="0">
                <a:solidFill>
                  <a:srgbClr val="FF0000"/>
                </a:solidFill>
              </a:rPr>
              <a:t>126</a:t>
            </a:r>
            <a:r>
              <a:rPr lang="sv-SE" sz="2400" b="1" dirty="0" smtClean="0"/>
              <a:t>        2074   </a:t>
            </a:r>
            <a:r>
              <a:rPr lang="sv-SE" sz="2400" b="1" dirty="0" smtClean="0">
                <a:solidFill>
                  <a:srgbClr val="FF0000"/>
                </a:solidFill>
              </a:rPr>
              <a:t>135</a:t>
            </a:r>
            <a:endParaRPr lang="sv-SE" sz="2400" b="1" dirty="0">
              <a:solidFill>
                <a:srgbClr val="FF0000"/>
              </a:solidFill>
            </a:endParaRPr>
          </a:p>
          <a:p>
            <a:pPr marL="609600" indent="-609600">
              <a:lnSpc>
                <a:spcPct val="80000"/>
              </a:lnSpc>
              <a:buFontTx/>
              <a:buAutoNum type="arabicPlain" startAt="2040"/>
            </a:pPr>
            <a:r>
              <a:rPr lang="sv-SE" sz="2400" b="1" dirty="0"/>
              <a:t>   </a:t>
            </a:r>
            <a:r>
              <a:rPr lang="sv-SE" sz="2400" b="1" dirty="0" smtClean="0"/>
              <a:t>1194   </a:t>
            </a:r>
            <a:r>
              <a:rPr lang="sv-SE" sz="2400" b="1" dirty="0" smtClean="0">
                <a:solidFill>
                  <a:srgbClr val="FF0000"/>
                </a:solidFill>
              </a:rPr>
              <a:t>184</a:t>
            </a:r>
            <a:r>
              <a:rPr lang="sv-SE" sz="2400" b="1" dirty="0" smtClean="0"/>
              <a:t>     1312     </a:t>
            </a:r>
            <a:r>
              <a:rPr lang="sv-SE" sz="2400" b="1" dirty="0" smtClean="0">
                <a:solidFill>
                  <a:srgbClr val="FF0000"/>
                </a:solidFill>
              </a:rPr>
              <a:t>149</a:t>
            </a:r>
            <a:r>
              <a:rPr lang="sv-SE" sz="2400" b="1" dirty="0" smtClean="0"/>
              <a:t>        2506   </a:t>
            </a:r>
            <a:r>
              <a:rPr lang="sv-SE" sz="2400" b="1" dirty="0" smtClean="0">
                <a:solidFill>
                  <a:srgbClr val="FF0000"/>
                </a:solidFill>
              </a:rPr>
              <a:t>164</a:t>
            </a:r>
            <a:endParaRPr lang="sv-SE" sz="2400" b="1" dirty="0">
              <a:solidFill>
                <a:srgbClr val="FF0000"/>
              </a:solidFill>
            </a:endParaRPr>
          </a:p>
          <a:p>
            <a:pPr marL="609600" indent="-609600">
              <a:lnSpc>
                <a:spcPct val="80000"/>
              </a:lnSpc>
              <a:buFontTx/>
              <a:buNone/>
            </a:pPr>
            <a:endParaRPr lang="sv-SE" sz="2400" b="1" dirty="0"/>
          </a:p>
          <a:p>
            <a:pPr marL="609600" indent="-609600">
              <a:lnSpc>
                <a:spcPct val="80000"/>
              </a:lnSpc>
              <a:buFontTx/>
              <a:buNone/>
            </a:pPr>
            <a:r>
              <a:rPr lang="sv-SE" sz="2400" b="1" u="sng" dirty="0"/>
              <a:t>Antal 80+</a:t>
            </a:r>
            <a:r>
              <a:rPr lang="sv-SE" sz="2400" b="1" dirty="0"/>
              <a:t> (1000-tal)</a:t>
            </a:r>
          </a:p>
          <a:p>
            <a:pPr marL="609600" indent="-609600">
              <a:lnSpc>
                <a:spcPct val="80000"/>
              </a:lnSpc>
              <a:buFontTx/>
              <a:buAutoNum type="arabicPlain" startAt="2000"/>
            </a:pPr>
            <a:r>
              <a:rPr lang="sv-SE" sz="2400" b="1" dirty="0"/>
              <a:t>     160   </a:t>
            </a:r>
            <a:r>
              <a:rPr lang="sv-SE" sz="2400" b="1" dirty="0">
                <a:solidFill>
                  <a:srgbClr val="FF0000"/>
                </a:solidFill>
              </a:rPr>
              <a:t>100</a:t>
            </a:r>
            <a:r>
              <a:rPr lang="sv-SE" sz="2400" b="1" dirty="0"/>
              <a:t>       293    </a:t>
            </a:r>
            <a:r>
              <a:rPr lang="sv-SE" sz="2400" b="1" dirty="0">
                <a:solidFill>
                  <a:srgbClr val="FF0000"/>
                </a:solidFill>
              </a:rPr>
              <a:t>100</a:t>
            </a:r>
            <a:r>
              <a:rPr lang="sv-SE" sz="2400" b="1" dirty="0"/>
              <a:t>           453   </a:t>
            </a:r>
            <a:r>
              <a:rPr lang="sv-SE" sz="2400" b="1" dirty="0" smtClean="0">
                <a:solidFill>
                  <a:srgbClr val="FF0000"/>
                </a:solidFill>
              </a:rPr>
              <a:t>100</a:t>
            </a:r>
          </a:p>
          <a:p>
            <a:pPr marL="609600" indent="-609600">
              <a:lnSpc>
                <a:spcPct val="80000"/>
              </a:lnSpc>
              <a:buNone/>
            </a:pPr>
            <a:r>
              <a:rPr lang="sv-SE" sz="2400" b="1" dirty="0" smtClean="0"/>
              <a:t>2010	  184   </a:t>
            </a:r>
            <a:r>
              <a:rPr lang="sv-SE" sz="2400" b="1" dirty="0" smtClean="0">
                <a:solidFill>
                  <a:srgbClr val="FF0000"/>
                </a:solidFill>
              </a:rPr>
              <a:t>115</a:t>
            </a:r>
            <a:r>
              <a:rPr lang="sv-SE" sz="2400" b="1" dirty="0" smtClean="0"/>
              <a:t>       312    </a:t>
            </a:r>
            <a:r>
              <a:rPr lang="sv-SE" sz="2400" b="1" dirty="0" smtClean="0">
                <a:solidFill>
                  <a:srgbClr val="FF0000"/>
                </a:solidFill>
              </a:rPr>
              <a:t>106</a:t>
            </a:r>
            <a:r>
              <a:rPr lang="sv-SE" sz="2400" b="1" dirty="0" smtClean="0"/>
              <a:t>           495   </a:t>
            </a:r>
            <a:r>
              <a:rPr lang="sv-SE" sz="2400" b="1" dirty="0" smtClean="0">
                <a:solidFill>
                  <a:srgbClr val="FF0000"/>
                </a:solidFill>
              </a:rPr>
              <a:t>109</a:t>
            </a:r>
            <a:endParaRPr lang="sv-SE" sz="2400" b="1" dirty="0">
              <a:solidFill>
                <a:srgbClr val="FF0000"/>
              </a:solidFill>
            </a:endParaRPr>
          </a:p>
          <a:p>
            <a:pPr marL="609600" indent="-609600">
              <a:lnSpc>
                <a:spcPct val="80000"/>
              </a:lnSpc>
              <a:buFontTx/>
              <a:buAutoNum type="arabicPlain" startAt="2020"/>
            </a:pPr>
            <a:r>
              <a:rPr lang="sv-SE" sz="2400" b="1" dirty="0"/>
              <a:t>     </a:t>
            </a:r>
            <a:r>
              <a:rPr lang="sv-SE" sz="2400" b="1" dirty="0" smtClean="0"/>
              <a:t>217   </a:t>
            </a:r>
            <a:r>
              <a:rPr lang="sv-SE" sz="2400" b="1" dirty="0" smtClean="0">
                <a:solidFill>
                  <a:srgbClr val="FF0000"/>
                </a:solidFill>
              </a:rPr>
              <a:t>136</a:t>
            </a:r>
            <a:r>
              <a:rPr lang="sv-SE" sz="2400" b="1" dirty="0" smtClean="0"/>
              <a:t>       320    </a:t>
            </a:r>
            <a:r>
              <a:rPr lang="sv-SE" sz="2400" b="1" dirty="0" smtClean="0">
                <a:solidFill>
                  <a:srgbClr val="FF0000"/>
                </a:solidFill>
              </a:rPr>
              <a:t>109</a:t>
            </a:r>
            <a:r>
              <a:rPr lang="sv-SE" sz="2400" b="1" dirty="0" smtClean="0"/>
              <a:t>           537   </a:t>
            </a:r>
            <a:r>
              <a:rPr lang="sv-SE" sz="2400" b="1" dirty="0" smtClean="0">
                <a:solidFill>
                  <a:srgbClr val="FF0000"/>
                </a:solidFill>
              </a:rPr>
              <a:t>119</a:t>
            </a:r>
            <a:endParaRPr lang="sv-SE" sz="2400" b="1" dirty="0">
              <a:solidFill>
                <a:srgbClr val="FF0000"/>
              </a:solidFill>
            </a:endParaRPr>
          </a:p>
          <a:p>
            <a:pPr marL="609600" indent="-609600">
              <a:lnSpc>
                <a:spcPct val="80000"/>
              </a:lnSpc>
              <a:buFontTx/>
              <a:buAutoNum type="arabicPlain" startAt="2040"/>
            </a:pPr>
            <a:r>
              <a:rPr lang="sv-SE" sz="2400" b="1" dirty="0"/>
              <a:t>     </a:t>
            </a:r>
            <a:r>
              <a:rPr lang="sv-SE" sz="2400" b="1" dirty="0" smtClean="0"/>
              <a:t>368   </a:t>
            </a:r>
            <a:r>
              <a:rPr lang="sv-SE" sz="2400" b="1" dirty="0" smtClean="0">
                <a:solidFill>
                  <a:srgbClr val="FF0000"/>
                </a:solidFill>
              </a:rPr>
              <a:t>230</a:t>
            </a:r>
            <a:r>
              <a:rPr lang="sv-SE" sz="2400" b="1" dirty="0" smtClean="0"/>
              <a:t>       471    </a:t>
            </a:r>
            <a:r>
              <a:rPr lang="sv-SE" sz="2400" b="1" dirty="0" smtClean="0">
                <a:solidFill>
                  <a:srgbClr val="FF0000"/>
                </a:solidFill>
              </a:rPr>
              <a:t>161</a:t>
            </a:r>
            <a:r>
              <a:rPr lang="sv-SE" sz="2400" b="1" dirty="0" smtClean="0"/>
              <a:t>           839   </a:t>
            </a:r>
            <a:r>
              <a:rPr lang="sv-SE" sz="2400" b="1" dirty="0" smtClean="0">
                <a:solidFill>
                  <a:srgbClr val="FF0000"/>
                </a:solidFill>
              </a:rPr>
              <a:t>185</a:t>
            </a:r>
            <a:endParaRPr lang="sv-SE" sz="2400" b="1" dirty="0">
              <a:solidFill>
                <a:srgbClr val="FF0000"/>
              </a:solidFill>
            </a:endParaRPr>
          </a:p>
          <a:p>
            <a:pPr marL="609600" indent="-609600">
              <a:lnSpc>
                <a:spcPct val="80000"/>
              </a:lnSpc>
              <a:buFontTx/>
              <a:buNone/>
            </a:pPr>
            <a:endParaRPr lang="sv-SE" sz="2400" b="1" dirty="0"/>
          </a:p>
          <a:p>
            <a:pPr marL="609600" indent="-609600">
              <a:lnSpc>
                <a:spcPct val="80000"/>
              </a:lnSpc>
              <a:buFontTx/>
              <a:buNone/>
            </a:pPr>
            <a:r>
              <a:rPr lang="sv-SE" sz="1400" b="1" dirty="0"/>
              <a:t>Källa: </a:t>
            </a:r>
            <a:r>
              <a:rPr lang="sv-SE" sz="1400" b="1" dirty="0" err="1" smtClean="0"/>
              <a:t>Befolkningsframskrivningar</a:t>
            </a:r>
            <a:r>
              <a:rPr lang="sv-SE" sz="1400" b="1" dirty="0" smtClean="0"/>
              <a:t>, </a:t>
            </a:r>
            <a:r>
              <a:rPr lang="sv-SE" sz="1400" b="1" dirty="0" err="1" smtClean="0">
                <a:hlinkClick r:id="rId2"/>
              </a:rPr>
              <a:t>www.SCB.se</a:t>
            </a:r>
            <a:r>
              <a:rPr lang="sv-SE" sz="1400" b="1" dirty="0" smtClean="0"/>
              <a:t>  2010-04-07</a:t>
            </a:r>
            <a:endParaRPr lang="sv-SE" sz="14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Grp="1" noChangeArrowheads="1"/>
          </p:cNvSpPr>
          <p:nvPr>
            <p:ph type="title"/>
          </p:nvPr>
        </p:nvSpPr>
        <p:spPr/>
        <p:txBody>
          <a:bodyPr/>
          <a:lstStyle/>
          <a:p>
            <a:r>
              <a:rPr lang="sv-SE" sz="3200"/>
              <a:t>Genomsnittlig nettoförmögenhet per hushåll i 1999 års priser efter ålder och period</a:t>
            </a:r>
          </a:p>
        </p:txBody>
      </p:sp>
      <p:pic>
        <p:nvPicPr>
          <p:cNvPr id="50181" name="Picture 5" descr="netwealth_bas"/>
          <p:cNvPicPr>
            <a:picLocks noGrp="1" noChangeAspect="1" noChangeArrowheads="1"/>
          </p:cNvPicPr>
          <p:nvPr>
            <p:ph idx="1"/>
          </p:nvPr>
        </p:nvPicPr>
        <p:blipFill>
          <a:blip r:embed="rId2" cstate="print"/>
          <a:srcRect l="-227" t="18541"/>
          <a:stretch>
            <a:fillRect/>
          </a:stretch>
        </p:blipFill>
        <p:spPr>
          <a:xfrm>
            <a:off x="1042988" y="1411288"/>
            <a:ext cx="7200900" cy="5446712"/>
          </a:xfrm>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332656"/>
            <a:ext cx="8229600" cy="1143000"/>
          </a:xfrm>
        </p:spPr>
        <p:txBody>
          <a:bodyPr/>
          <a:lstStyle/>
          <a:p>
            <a:r>
              <a:rPr lang="sv-SE" sz="3600" dirty="0" smtClean="0"/>
              <a:t>Andel egnahemsägare i åldern 65-69 samt nettoförmögenheten vid 65 mätt i årsinkomster</a:t>
            </a:r>
            <a:endParaRPr lang="sv-SE" sz="3600" dirty="0"/>
          </a:p>
        </p:txBody>
      </p:sp>
      <p:graphicFrame>
        <p:nvGraphicFramePr>
          <p:cNvPr id="3" name="Tabell 2"/>
          <p:cNvGraphicFramePr>
            <a:graphicFrameLocks noGrp="1"/>
          </p:cNvGraphicFramePr>
          <p:nvPr/>
        </p:nvGraphicFramePr>
        <p:xfrm>
          <a:off x="467544" y="1700808"/>
          <a:ext cx="8352928" cy="4896547"/>
        </p:xfrm>
        <a:graphic>
          <a:graphicData uri="http://schemas.openxmlformats.org/drawingml/2006/table">
            <a:tbl>
              <a:tblPr/>
              <a:tblGrid>
                <a:gridCol w="2088232"/>
                <a:gridCol w="2088232"/>
                <a:gridCol w="2088232"/>
                <a:gridCol w="2088232"/>
              </a:tblGrid>
              <a:tr h="2448271">
                <a:tc>
                  <a:txBody>
                    <a:bodyPr/>
                    <a:lstStyle/>
                    <a:p>
                      <a:pPr>
                        <a:lnSpc>
                          <a:spcPct val="115000"/>
                        </a:lnSpc>
                        <a:spcAft>
                          <a:spcPts val="0"/>
                        </a:spcAft>
                      </a:pPr>
                      <a:r>
                        <a:rPr lang="sv-SE" sz="2000" dirty="0">
                          <a:latin typeface="Calibri"/>
                          <a:ea typeface="Calibri"/>
                          <a:cs typeface="Times New Roman"/>
                        </a:rPr>
                        <a:t>Födelsekohort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v-SE" sz="2000" dirty="0">
                          <a:latin typeface="Calibri"/>
                          <a:ea typeface="Calibri"/>
                          <a:cs typeface="Times New Roman"/>
                        </a:rPr>
                        <a:t>Inkomstklass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v-SE" sz="2000" dirty="0">
                          <a:latin typeface="Calibri"/>
                          <a:ea typeface="Calibri"/>
                          <a:cs typeface="Times New Roman"/>
                        </a:rPr>
                        <a:t>Andel egnahemsägare i åldern 65-69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v-SE" sz="2000" dirty="0">
                          <a:latin typeface="Calibri"/>
                          <a:ea typeface="Calibri"/>
                          <a:cs typeface="Times New Roman"/>
                        </a:rPr>
                        <a:t>Nettoförmögenhet vid 65 års ålder i förhållande till genomsnittlig disponibel inkomst i åldrarna 60-64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046">
                <a:tc>
                  <a:txBody>
                    <a:bodyPr/>
                    <a:lstStyle/>
                    <a:p>
                      <a:pPr>
                        <a:lnSpc>
                          <a:spcPct val="115000"/>
                        </a:lnSpc>
                        <a:spcAft>
                          <a:spcPts val="0"/>
                        </a:spcAft>
                      </a:pPr>
                      <a:r>
                        <a:rPr lang="sv-SE" sz="2000">
                          <a:latin typeface="Calibri"/>
                          <a:ea typeface="Calibri"/>
                          <a:cs typeface="Times New Roman"/>
                        </a:rPr>
                        <a:t>1940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v-SE" sz="2000">
                          <a:latin typeface="Calibri"/>
                          <a:ea typeface="Calibri"/>
                          <a:cs typeface="Times New Roman"/>
                        </a:rPr>
                        <a:t>Kvartil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v-SE" sz="2000" b="1" dirty="0">
                          <a:latin typeface="Calibri"/>
                          <a:ea typeface="Calibri"/>
                          <a:cs typeface="Times New Roman"/>
                        </a:rPr>
                        <a:t>0.71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v-SE" sz="2000" b="1" dirty="0">
                          <a:latin typeface="Calibri"/>
                          <a:ea typeface="Calibri"/>
                          <a:cs typeface="Times New Roman"/>
                        </a:rPr>
                        <a:t>10.7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046">
                <a:tc>
                  <a:txBody>
                    <a:bodyPr/>
                    <a:lstStyle/>
                    <a:p>
                      <a:pPr>
                        <a:lnSpc>
                          <a:spcPct val="115000"/>
                        </a:lnSpc>
                        <a:spcAft>
                          <a:spcPts val="0"/>
                        </a:spcAft>
                      </a:pPr>
                      <a:endParaRPr lang="sv-SE"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v-SE" sz="2000">
                          <a:latin typeface="Calibri"/>
                          <a:ea typeface="Calibri"/>
                          <a:cs typeface="Times New Roman"/>
                        </a:rPr>
                        <a:t>Kvartilerna 2 och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v-SE" sz="2000" b="1" dirty="0">
                          <a:latin typeface="Calibri"/>
                          <a:ea typeface="Calibri"/>
                          <a:cs typeface="Times New Roman"/>
                        </a:rPr>
                        <a:t>0.69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v-SE" sz="2000" b="1" dirty="0">
                          <a:latin typeface="Calibri"/>
                          <a:ea typeface="Calibri"/>
                          <a:cs typeface="Times New Roman"/>
                        </a:rPr>
                        <a:t>  8.1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046">
                <a:tc>
                  <a:txBody>
                    <a:bodyPr/>
                    <a:lstStyle/>
                    <a:p>
                      <a:pPr>
                        <a:lnSpc>
                          <a:spcPct val="115000"/>
                        </a:lnSpc>
                        <a:spcAft>
                          <a:spcPts val="0"/>
                        </a:spcAft>
                      </a:pPr>
                      <a:endParaRPr lang="sv-SE"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v-SE" sz="2000">
                          <a:latin typeface="Calibri"/>
                          <a:ea typeface="Calibri"/>
                          <a:cs typeface="Times New Roman"/>
                        </a:rPr>
                        <a:t>Kvartil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v-SE" sz="2000" b="1">
                          <a:latin typeface="Calibri"/>
                          <a:ea typeface="Calibri"/>
                          <a:cs typeface="Times New Roman"/>
                        </a:rPr>
                        <a:t>0.80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v-SE" sz="2000" b="1" dirty="0">
                          <a:latin typeface="Calibri"/>
                          <a:ea typeface="Calibri"/>
                          <a:cs typeface="Times New Roman"/>
                        </a:rPr>
                        <a:t>  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046">
                <a:tc>
                  <a:txBody>
                    <a:bodyPr/>
                    <a:lstStyle/>
                    <a:p>
                      <a:pPr>
                        <a:lnSpc>
                          <a:spcPct val="115000"/>
                        </a:lnSpc>
                        <a:spcAft>
                          <a:spcPts val="0"/>
                        </a:spcAft>
                      </a:pPr>
                      <a:r>
                        <a:rPr lang="sv-SE" sz="2000">
                          <a:latin typeface="Calibri"/>
                          <a:ea typeface="Calibri"/>
                          <a:cs typeface="Times New Roman"/>
                        </a:rPr>
                        <a:t>1952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v-SE" sz="2000">
                          <a:latin typeface="Calibri"/>
                          <a:ea typeface="Calibri"/>
                          <a:cs typeface="Times New Roman"/>
                        </a:rPr>
                        <a:t>Kvartil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v-SE" sz="2000" b="1">
                          <a:latin typeface="Calibri"/>
                          <a:ea typeface="Calibri"/>
                          <a:cs typeface="Times New Roman"/>
                        </a:rPr>
                        <a:t>0.68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v-SE" sz="2000" b="1" dirty="0">
                          <a:latin typeface="Calibri"/>
                          <a:ea typeface="Calibri"/>
                          <a:cs typeface="Times New Roman"/>
                        </a:rPr>
                        <a:t>  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046">
                <a:tc>
                  <a:txBody>
                    <a:bodyPr/>
                    <a:lstStyle/>
                    <a:p>
                      <a:pPr>
                        <a:lnSpc>
                          <a:spcPct val="115000"/>
                        </a:lnSpc>
                        <a:spcAft>
                          <a:spcPts val="0"/>
                        </a:spcAft>
                      </a:pPr>
                      <a:endParaRPr lang="sv-SE"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v-SE" sz="2000">
                          <a:latin typeface="Calibri"/>
                          <a:ea typeface="Calibri"/>
                          <a:cs typeface="Times New Roman"/>
                        </a:rPr>
                        <a:t>Kvartilerna 2 och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v-SE" sz="2000" b="1">
                          <a:latin typeface="Calibri"/>
                          <a:ea typeface="Calibri"/>
                          <a:cs typeface="Times New Roman"/>
                        </a:rPr>
                        <a:t>0.70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v-SE" sz="2000" b="1" dirty="0">
                          <a:latin typeface="Calibri"/>
                          <a:ea typeface="Calibri"/>
                          <a:cs typeface="Times New Roman"/>
                        </a:rPr>
                        <a:t>  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046">
                <a:tc>
                  <a:txBody>
                    <a:bodyPr/>
                    <a:lstStyle/>
                    <a:p>
                      <a:pPr>
                        <a:lnSpc>
                          <a:spcPct val="115000"/>
                        </a:lnSpc>
                        <a:spcAft>
                          <a:spcPts val="0"/>
                        </a:spcAft>
                      </a:pPr>
                      <a:endParaRPr lang="sv-SE"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v-SE" sz="2000">
                          <a:latin typeface="Calibri"/>
                          <a:ea typeface="Calibri"/>
                          <a:cs typeface="Times New Roman"/>
                        </a:rPr>
                        <a:t>Kvartil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v-SE" sz="2000" b="1">
                          <a:latin typeface="Calibri"/>
                          <a:ea typeface="Calibri"/>
                          <a:cs typeface="Times New Roman"/>
                        </a:rPr>
                        <a:t>0.73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v-SE" sz="2000" b="1" dirty="0">
                          <a:latin typeface="Calibri"/>
                          <a:ea typeface="Calibri"/>
                          <a:cs typeface="Times New Roman"/>
                        </a:rPr>
                        <a:t>  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sv-SE" sz="2800" b="1"/>
              <a:t>Vilka inkomster har de som har det största behovet av omsorg?</a:t>
            </a:r>
            <a:br>
              <a:rPr lang="sv-SE" sz="2800" b="1"/>
            </a:br>
            <a:r>
              <a:rPr lang="sv-SE" sz="2800"/>
              <a:t>(Procentandel av 65+ i resp. omsorgsform)</a:t>
            </a:r>
          </a:p>
        </p:txBody>
      </p:sp>
      <p:sp>
        <p:nvSpPr>
          <p:cNvPr id="53251" name="Rectangle 3"/>
          <p:cNvSpPr>
            <a:spLocks noGrp="1" noChangeArrowheads="1"/>
          </p:cNvSpPr>
          <p:nvPr>
            <p:ph type="body" idx="1"/>
          </p:nvPr>
        </p:nvSpPr>
        <p:spPr/>
        <p:txBody>
          <a:bodyPr/>
          <a:lstStyle/>
          <a:p>
            <a:pPr>
              <a:lnSpc>
                <a:spcPct val="80000"/>
              </a:lnSpc>
              <a:buFontTx/>
              <a:buNone/>
            </a:pPr>
            <a:endParaRPr lang="sv-SE" sz="2400" b="1"/>
          </a:p>
          <a:p>
            <a:pPr>
              <a:lnSpc>
                <a:spcPct val="80000"/>
              </a:lnSpc>
              <a:buFontTx/>
              <a:buNone/>
            </a:pPr>
            <a:r>
              <a:rPr lang="sv-SE" sz="2400" b="1"/>
              <a:t>År/Typ av omsorg	   Kvartiler av disponibel inkomst	</a:t>
            </a:r>
            <a:endParaRPr lang="en-GB" sz="2400" b="1"/>
          </a:p>
          <a:p>
            <a:pPr>
              <a:lnSpc>
                <a:spcPct val="80000"/>
              </a:lnSpc>
              <a:buFontTx/>
              <a:buNone/>
            </a:pPr>
            <a:r>
              <a:rPr lang="en-GB" sz="2400" b="1"/>
              <a:t>					1	2	3	4	Alla</a:t>
            </a:r>
            <a:endParaRPr lang="sv-SE" sz="2400" b="1" u="sng"/>
          </a:p>
          <a:p>
            <a:pPr>
              <a:lnSpc>
                <a:spcPct val="80000"/>
              </a:lnSpc>
              <a:buFontTx/>
              <a:buNone/>
            </a:pPr>
            <a:r>
              <a:rPr lang="sv-SE" sz="2400" b="1" u="sng"/>
              <a:t>2000</a:t>
            </a:r>
            <a:endParaRPr lang="sv-SE" sz="2400" b="1"/>
          </a:p>
          <a:p>
            <a:pPr>
              <a:lnSpc>
                <a:spcPct val="80000"/>
              </a:lnSpc>
              <a:buFontTx/>
              <a:buNone/>
            </a:pPr>
            <a:r>
              <a:rPr lang="sv-SE" sz="2400" b="1"/>
              <a:t>Ingen omsorg		46.7	30.8	14.1	8.4	100</a:t>
            </a:r>
          </a:p>
          <a:p>
            <a:pPr>
              <a:lnSpc>
                <a:spcPct val="80000"/>
              </a:lnSpc>
              <a:buFontTx/>
              <a:buNone/>
            </a:pPr>
            <a:r>
              <a:rPr lang="sv-SE" sz="2400" b="1"/>
              <a:t>Hemhjälp			68.6	18.7	  7.1	5.6	100</a:t>
            </a:r>
          </a:p>
          <a:p>
            <a:pPr>
              <a:lnSpc>
                <a:spcPct val="80000"/>
              </a:lnSpc>
              <a:buFontTx/>
              <a:buNone/>
            </a:pPr>
            <a:r>
              <a:rPr lang="sv-SE" sz="2400" b="1"/>
              <a:t>Heldygnsomsorg		65.5	22.2	  8.0	4.3	100</a:t>
            </a:r>
            <a:endParaRPr lang="sv-SE" sz="2400" b="1" u="sng"/>
          </a:p>
          <a:p>
            <a:pPr>
              <a:lnSpc>
                <a:spcPct val="80000"/>
              </a:lnSpc>
              <a:buFontTx/>
              <a:buNone/>
            </a:pPr>
            <a:r>
              <a:rPr lang="sv-SE" sz="2400" b="1" u="sng"/>
              <a:t>2040</a:t>
            </a:r>
            <a:endParaRPr lang="sv-SE" sz="2400" b="1"/>
          </a:p>
          <a:p>
            <a:pPr>
              <a:lnSpc>
                <a:spcPct val="80000"/>
              </a:lnSpc>
              <a:buFontTx/>
              <a:buNone/>
            </a:pPr>
            <a:r>
              <a:rPr lang="sv-SE" sz="2400" b="1"/>
              <a:t>Ingen omsorg		53.1	30.7	10.9	5.3	100</a:t>
            </a:r>
            <a:endParaRPr lang="en-GB" sz="2400" b="1"/>
          </a:p>
          <a:p>
            <a:pPr>
              <a:lnSpc>
                <a:spcPct val="80000"/>
              </a:lnSpc>
              <a:buFontTx/>
              <a:buNone/>
            </a:pPr>
            <a:r>
              <a:rPr lang="en-GB" sz="2400" b="1"/>
              <a:t>Hemhjälp			75.4	17.6	  3.8	3.2	100</a:t>
            </a:r>
          </a:p>
          <a:p>
            <a:pPr>
              <a:lnSpc>
                <a:spcPct val="80000"/>
              </a:lnSpc>
              <a:buFontTx/>
              <a:buNone/>
            </a:pPr>
            <a:r>
              <a:rPr lang="en-GB" sz="2400" b="1"/>
              <a:t>Heldygnsomsorg		76.4	14.7	  4.6	4.2	100</a:t>
            </a:r>
            <a:endParaRPr lang="sv-SE" sz="2400" b="1"/>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sv-SE" sz="2800" b="1"/>
              <a:t>Vilka tillgångar har de som har det största behovet av omsorg?</a:t>
            </a:r>
            <a:br>
              <a:rPr lang="sv-SE" sz="2800" b="1"/>
            </a:br>
            <a:r>
              <a:rPr lang="sv-SE" sz="2800"/>
              <a:t>(Procentandel av 65+ i resp. omsorgsform)</a:t>
            </a:r>
          </a:p>
        </p:txBody>
      </p:sp>
      <p:sp>
        <p:nvSpPr>
          <p:cNvPr id="54275" name="Rectangle 3"/>
          <p:cNvSpPr>
            <a:spLocks noGrp="1" noChangeArrowheads="1"/>
          </p:cNvSpPr>
          <p:nvPr>
            <p:ph type="body" idx="1"/>
          </p:nvPr>
        </p:nvSpPr>
        <p:spPr/>
        <p:txBody>
          <a:bodyPr/>
          <a:lstStyle/>
          <a:p>
            <a:pPr>
              <a:lnSpc>
                <a:spcPct val="90000"/>
              </a:lnSpc>
              <a:buFontTx/>
              <a:buNone/>
            </a:pPr>
            <a:r>
              <a:rPr lang="sv-SE" sz="2400" b="1"/>
              <a:t>År/typ av omsorg		Kvartiler av nettoförmögenhet	</a:t>
            </a:r>
          </a:p>
          <a:p>
            <a:pPr>
              <a:lnSpc>
                <a:spcPct val="90000"/>
              </a:lnSpc>
              <a:buFontTx/>
              <a:buNone/>
            </a:pPr>
            <a:r>
              <a:rPr lang="sv-SE" sz="2400" b="1"/>
              <a:t>					</a:t>
            </a:r>
            <a:r>
              <a:rPr lang="en-GB" sz="2400" b="1"/>
              <a:t>1	2	3	4	Alla</a:t>
            </a:r>
            <a:endParaRPr lang="en-GB" sz="2400" b="1" u="sng"/>
          </a:p>
          <a:p>
            <a:pPr>
              <a:lnSpc>
                <a:spcPct val="90000"/>
              </a:lnSpc>
              <a:buFontTx/>
              <a:buNone/>
            </a:pPr>
            <a:r>
              <a:rPr lang="en-GB" sz="2400" b="1" u="sng"/>
              <a:t>2000</a:t>
            </a:r>
            <a:endParaRPr lang="sv-SE" sz="2400" b="1"/>
          </a:p>
          <a:p>
            <a:pPr>
              <a:lnSpc>
                <a:spcPct val="90000"/>
              </a:lnSpc>
              <a:buFontTx/>
              <a:buNone/>
            </a:pPr>
            <a:r>
              <a:rPr lang="sv-SE" sz="2400" b="1"/>
              <a:t>Ingen omsorg		4.7	28.0	27.4	39.9	100</a:t>
            </a:r>
          </a:p>
          <a:p>
            <a:pPr>
              <a:lnSpc>
                <a:spcPct val="90000"/>
              </a:lnSpc>
              <a:buFontTx/>
              <a:buNone/>
            </a:pPr>
            <a:r>
              <a:rPr lang="sv-SE" sz="2400" b="1"/>
              <a:t>Hemhjälp			2.5	40.2	27.4	29.8	100</a:t>
            </a:r>
          </a:p>
          <a:p>
            <a:pPr>
              <a:lnSpc>
                <a:spcPct val="90000"/>
              </a:lnSpc>
              <a:buFontTx/>
              <a:buNone/>
            </a:pPr>
            <a:r>
              <a:rPr lang="sv-SE" sz="2400" b="1"/>
              <a:t>Heldygnsomsorg		2.0	39.9	25.8	32.3	100</a:t>
            </a:r>
            <a:endParaRPr lang="sv-SE" sz="2400" b="1" u="sng"/>
          </a:p>
          <a:p>
            <a:pPr>
              <a:lnSpc>
                <a:spcPct val="90000"/>
              </a:lnSpc>
              <a:buFontTx/>
              <a:buNone/>
            </a:pPr>
            <a:r>
              <a:rPr lang="sv-SE" sz="2400" b="1" u="sng"/>
              <a:t>2040</a:t>
            </a:r>
            <a:endParaRPr lang="sv-SE" sz="2400" b="1"/>
          </a:p>
          <a:p>
            <a:pPr>
              <a:lnSpc>
                <a:spcPct val="90000"/>
              </a:lnSpc>
              <a:buFontTx/>
              <a:buNone/>
            </a:pPr>
            <a:r>
              <a:rPr lang="sv-SE" sz="2400" b="1"/>
              <a:t>Ingen omsorg		12.0	17.4	20.8	49.9	100</a:t>
            </a:r>
            <a:endParaRPr lang="en-GB" sz="2400" b="1"/>
          </a:p>
          <a:p>
            <a:pPr>
              <a:lnSpc>
                <a:spcPct val="90000"/>
              </a:lnSpc>
              <a:buFontTx/>
              <a:buNone/>
            </a:pPr>
            <a:r>
              <a:rPr lang="en-GB" sz="2400" b="1"/>
              <a:t>Hemhjälp			12.4	20.1	18.2	49.3	100</a:t>
            </a:r>
          </a:p>
          <a:p>
            <a:pPr>
              <a:lnSpc>
                <a:spcPct val="90000"/>
              </a:lnSpc>
              <a:buFontTx/>
              <a:buNone/>
            </a:pPr>
            <a:r>
              <a:rPr lang="en-GB" sz="2400" b="1"/>
              <a:t>Heldygnsomsorg		11.1	21.6	19.9	47.4	100</a:t>
            </a:r>
            <a:endParaRPr lang="sv-SE" sz="2400" b="1"/>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sv-SE"/>
              <a:t>Sammanfattning</a:t>
            </a:r>
          </a:p>
        </p:txBody>
      </p:sp>
      <p:sp>
        <p:nvSpPr>
          <p:cNvPr id="55299" name="Rectangle 3"/>
          <p:cNvSpPr>
            <a:spLocks noGrp="1" noChangeArrowheads="1"/>
          </p:cNvSpPr>
          <p:nvPr>
            <p:ph type="body" idx="1"/>
          </p:nvPr>
        </p:nvSpPr>
        <p:spPr/>
        <p:txBody>
          <a:bodyPr/>
          <a:lstStyle/>
          <a:p>
            <a:pPr>
              <a:lnSpc>
                <a:spcPct val="80000"/>
              </a:lnSpc>
            </a:pPr>
            <a:r>
              <a:rPr lang="sv-SE" sz="2400" b="1" dirty="0"/>
              <a:t>Om inte relativt färre ska få tillgång på vård och omsorg i framtiden måste utbudet at vård och omsorgstjänster öka i takt med befolkningsökningen i berörda åldergrupper. (Sluten sjukhusvård 70%, hemtjänst 50%, och särskilt boende drygt 80%.)</a:t>
            </a:r>
          </a:p>
          <a:p>
            <a:pPr>
              <a:lnSpc>
                <a:spcPct val="80000"/>
              </a:lnSpc>
            </a:pPr>
            <a:r>
              <a:rPr lang="sv-SE" sz="2400" b="1" dirty="0"/>
              <a:t>Kostnaderna i fasta priser för dessa tjänster ser ut att bli minst 3 gånger större än år 2000, och öka  snabbare än skatteintäkterna från hushållen. Detta kan medföra omprioriteringar inom den offentliga sektorn, högre skatter, eller ökade avgifter.</a:t>
            </a:r>
          </a:p>
          <a:p>
            <a:pPr>
              <a:lnSpc>
                <a:spcPct val="80000"/>
              </a:lnSpc>
            </a:pPr>
            <a:r>
              <a:rPr lang="sv-SE" sz="2400" b="1" dirty="0"/>
              <a:t>Pensionärernas inkomststandard kommer att minska i förhållande till de arbetande generationerna ju äldre de blir. Yngre </a:t>
            </a:r>
            <a:r>
              <a:rPr lang="sv-SE" sz="2400" b="1" dirty="0" smtClean="0"/>
              <a:t>pensionärskohorter </a:t>
            </a:r>
            <a:r>
              <a:rPr lang="sv-SE" sz="2400" b="1" dirty="0"/>
              <a:t>kommer att få lägre </a:t>
            </a:r>
            <a:r>
              <a:rPr lang="sv-SE" sz="2400" b="1" dirty="0" smtClean="0"/>
              <a:t>inkomststandard </a:t>
            </a:r>
            <a:r>
              <a:rPr lang="sv-SE" sz="2400" b="1" dirty="0"/>
              <a:t>än äldre kohorter, såvida de inte förvärvsarbetar längre.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5299">
                                            <p:txEl>
                                              <p:pRg st="1" end="1"/>
                                            </p:txEl>
                                          </p:spTgt>
                                        </p:tgtEl>
                                        <p:attrNameLst>
                                          <p:attrName>style.visibility</p:attrName>
                                        </p:attrNameLst>
                                      </p:cBhvr>
                                      <p:to>
                                        <p:strVal val="visible"/>
                                      </p:to>
                                    </p:set>
                                    <p:anim calcmode="lin" valueType="num">
                                      <p:cBhvr>
                                        <p:cTn id="7" dur="500" fill="hold"/>
                                        <p:tgtEl>
                                          <p:spTgt spid="5529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5299">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5299">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5299">
                                            <p:txEl>
                                              <p:pRg st="2" end="2"/>
                                            </p:txEl>
                                          </p:spTgt>
                                        </p:tgtEl>
                                        <p:attrNameLst>
                                          <p:attrName>style.visibility</p:attrName>
                                        </p:attrNameLst>
                                      </p:cBhvr>
                                      <p:to>
                                        <p:strVal val="visible"/>
                                      </p:to>
                                    </p:set>
                                    <p:anim calcmode="lin" valueType="num">
                                      <p:cBhvr>
                                        <p:cTn id="14" dur="500" fill="hold"/>
                                        <p:tgtEl>
                                          <p:spTgt spid="55299">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5299">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52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sv-SE"/>
              <a:t>Sammanfattning</a:t>
            </a:r>
          </a:p>
        </p:txBody>
      </p:sp>
      <p:sp>
        <p:nvSpPr>
          <p:cNvPr id="56323" name="Rectangle 3"/>
          <p:cNvSpPr>
            <a:spLocks noGrp="1" noChangeArrowheads="1"/>
          </p:cNvSpPr>
          <p:nvPr>
            <p:ph type="body" idx="1"/>
          </p:nvPr>
        </p:nvSpPr>
        <p:spPr/>
        <p:txBody>
          <a:bodyPr/>
          <a:lstStyle/>
          <a:p>
            <a:pPr>
              <a:lnSpc>
                <a:spcPct val="80000"/>
              </a:lnSpc>
            </a:pPr>
            <a:r>
              <a:rPr lang="sv-SE" sz="2400" b="1" dirty="0"/>
              <a:t>En stor andel av framför allt äldre pensionärer kommer att ha så låga inkomster att de kommer att betecknas som fattiga. Denna grupp kommer inte att ha inkomster som kan betala för vård och omsorg.</a:t>
            </a:r>
          </a:p>
          <a:p>
            <a:pPr>
              <a:lnSpc>
                <a:spcPct val="80000"/>
              </a:lnSpc>
            </a:pPr>
            <a:r>
              <a:rPr lang="sv-SE" sz="2400" b="1" dirty="0"/>
              <a:t>40-talisterna är idag förhållandevis förmögna och kommer enligt våra simuleringar att behålla sina tillgångar även i högre ålder. Här kommer således att finnas tillgångar som skulle kunna användas för att bekosta vård och omsorg. En stor del av dessa är dock bundna i den egna bostaden.</a:t>
            </a:r>
          </a:p>
          <a:p>
            <a:pPr>
              <a:lnSpc>
                <a:spcPct val="80000"/>
              </a:lnSpc>
            </a:pPr>
            <a:r>
              <a:rPr lang="sv-SE" sz="2400" b="1" dirty="0"/>
              <a:t>Det kommer dock att finnas en relativt stor grupp av vårdbehövande åldringar som både har mycket låga inkomster och små tillgångar. Från denna grupp kommer man inte att kunna utkräva höga avgifter för vård och omsorg.</a:t>
            </a:r>
          </a:p>
          <a:p>
            <a:pPr>
              <a:lnSpc>
                <a:spcPct val="80000"/>
              </a:lnSpc>
              <a:buFontTx/>
              <a:buNone/>
            </a:pPr>
            <a:endParaRPr lang="sv-SE"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6323">
                                            <p:txEl>
                                              <p:pRg st="1" end="1"/>
                                            </p:txEl>
                                          </p:spTgt>
                                        </p:tgtEl>
                                        <p:attrNameLst>
                                          <p:attrName>style.visibility</p:attrName>
                                        </p:attrNameLst>
                                      </p:cBhvr>
                                      <p:to>
                                        <p:strVal val="visible"/>
                                      </p:to>
                                    </p:set>
                                    <p:anim calcmode="lin" valueType="num">
                                      <p:cBhvr>
                                        <p:cTn id="7" dur="500" fill="hold"/>
                                        <p:tgtEl>
                                          <p:spTgt spid="5632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632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632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6323">
                                            <p:txEl>
                                              <p:pRg st="2" end="2"/>
                                            </p:txEl>
                                          </p:spTgt>
                                        </p:tgtEl>
                                        <p:attrNameLst>
                                          <p:attrName>style.visibility</p:attrName>
                                        </p:attrNameLst>
                                      </p:cBhvr>
                                      <p:to>
                                        <p:strVal val="visible"/>
                                      </p:to>
                                    </p:set>
                                    <p:anim calcmode="lin" valueType="num">
                                      <p:cBhvr>
                                        <p:cTn id="14" dur="500" fill="hold"/>
                                        <p:tgtEl>
                                          <p:spTgt spid="5632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632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63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sv-SE"/>
              <a:t>Sammanfattning</a:t>
            </a:r>
          </a:p>
        </p:txBody>
      </p:sp>
      <p:sp>
        <p:nvSpPr>
          <p:cNvPr id="89091" name="Rectangle 3"/>
          <p:cNvSpPr>
            <a:spLocks noGrp="1" noChangeArrowheads="1"/>
          </p:cNvSpPr>
          <p:nvPr>
            <p:ph type="body" idx="1"/>
          </p:nvPr>
        </p:nvSpPr>
        <p:spPr/>
        <p:txBody>
          <a:bodyPr/>
          <a:lstStyle/>
          <a:p>
            <a:pPr>
              <a:lnSpc>
                <a:spcPct val="80000"/>
              </a:lnSpc>
            </a:pPr>
            <a:r>
              <a:rPr lang="sv-SE" sz="2800" dirty="0"/>
              <a:t>Vi bör inte räkna med att anhöriga kommer att avlasta den offentliga omsorgen</a:t>
            </a:r>
          </a:p>
          <a:p>
            <a:pPr>
              <a:lnSpc>
                <a:spcPct val="80000"/>
              </a:lnSpc>
            </a:pPr>
            <a:r>
              <a:rPr lang="sv-SE" sz="2800" dirty="0"/>
              <a:t>Ökad immigration till Sverige är inte ett särskilt verksamt medel att lätta försörjningsbördan för de äldre,</a:t>
            </a:r>
          </a:p>
          <a:p>
            <a:pPr>
              <a:lnSpc>
                <a:spcPct val="80000"/>
              </a:lnSpc>
            </a:pPr>
            <a:r>
              <a:rPr lang="sv-SE" sz="2800" dirty="0"/>
              <a:t>Däremot är en höjd genomsnittlig pensionsålder det.</a:t>
            </a:r>
          </a:p>
          <a:p>
            <a:pPr>
              <a:lnSpc>
                <a:spcPct val="80000"/>
              </a:lnSpc>
            </a:pPr>
            <a:r>
              <a:rPr lang="sv-SE" sz="2800" dirty="0"/>
              <a:t>Simuleringarna är känsliga för förändringar i dödsriskerna. Lägre dödsrisker för ”unga och medelålders” äldre kan beroende på hälsoutveckling leda till en ansamling av vård- och omsorgsbehövande mycket gamla.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9091">
                                            <p:txEl>
                                              <p:pRg st="1" end="1"/>
                                            </p:txEl>
                                          </p:spTgt>
                                        </p:tgtEl>
                                        <p:attrNameLst>
                                          <p:attrName>style.visibility</p:attrName>
                                        </p:attrNameLst>
                                      </p:cBhvr>
                                      <p:to>
                                        <p:strVal val="visible"/>
                                      </p:to>
                                    </p:set>
                                    <p:anim calcmode="lin" valueType="num">
                                      <p:cBhvr>
                                        <p:cTn id="7" dur="500" fill="hold"/>
                                        <p:tgtEl>
                                          <p:spTgt spid="89091">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9091">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9091">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89091">
                                            <p:txEl>
                                              <p:pRg st="2" end="2"/>
                                            </p:txEl>
                                          </p:spTgt>
                                        </p:tgtEl>
                                        <p:attrNameLst>
                                          <p:attrName>style.visibility</p:attrName>
                                        </p:attrNameLst>
                                      </p:cBhvr>
                                      <p:to>
                                        <p:strVal val="visible"/>
                                      </p:to>
                                    </p:set>
                                    <p:anim calcmode="lin" valueType="num">
                                      <p:cBhvr>
                                        <p:cTn id="14" dur="500" fill="hold"/>
                                        <p:tgtEl>
                                          <p:spTgt spid="89091">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9091">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909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89091">
                                            <p:txEl>
                                              <p:pRg st="3" end="3"/>
                                            </p:txEl>
                                          </p:spTgt>
                                        </p:tgtEl>
                                        <p:attrNameLst>
                                          <p:attrName>style.visibility</p:attrName>
                                        </p:attrNameLst>
                                      </p:cBhvr>
                                      <p:to>
                                        <p:strVal val="visible"/>
                                      </p:to>
                                    </p:set>
                                    <p:anim calcmode="lin" valueType="num">
                                      <p:cBhvr>
                                        <p:cTn id="21" dur="500" fill="hold"/>
                                        <p:tgtEl>
                                          <p:spTgt spid="89091">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9091">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90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7" name="Rectangle 5"/>
          <p:cNvSpPr>
            <a:spLocks noGrp="1" noChangeArrowheads="1"/>
          </p:cNvSpPr>
          <p:nvPr>
            <p:ph type="title"/>
          </p:nvPr>
        </p:nvSpPr>
        <p:spPr/>
        <p:txBody>
          <a:bodyPr/>
          <a:lstStyle/>
          <a:p>
            <a:r>
              <a:rPr lang="sv-SE"/>
              <a:t>Sammanfattning</a:t>
            </a:r>
          </a:p>
        </p:txBody>
      </p:sp>
      <p:sp>
        <p:nvSpPr>
          <p:cNvPr id="90118" name="Rectangle 6"/>
          <p:cNvSpPr>
            <a:spLocks noGrp="1" noChangeArrowheads="1"/>
          </p:cNvSpPr>
          <p:nvPr>
            <p:ph type="body" idx="1"/>
          </p:nvPr>
        </p:nvSpPr>
        <p:spPr>
          <a:xfrm>
            <a:off x="457200" y="1600200"/>
            <a:ext cx="8686800" cy="4525963"/>
          </a:xfrm>
        </p:spPr>
        <p:txBody>
          <a:bodyPr/>
          <a:lstStyle/>
          <a:p>
            <a:r>
              <a:rPr lang="sv-SE"/>
              <a:t>Det är risk för ökade regionala obalanser i behovet av vård och omsorg. Landsbygdskommunerna främst i Norrland åldras fortare än genomsnittligt pga utflyttning av yngre, samtidigt som andelen äldre ensamstående också ökar förhållandevis mycket i Stockholmsområdet.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4" descr="Blåa kullar"/>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sv-SE" dirty="0" smtClean="0"/>
              <a:t>Forskningsprojektet ”The Old Baby Boomers”</a:t>
            </a:r>
            <a:endParaRPr lang="sv-SE" dirty="0"/>
          </a:p>
        </p:txBody>
      </p:sp>
      <p:sp>
        <p:nvSpPr>
          <p:cNvPr id="12291" name="Rectangle 3"/>
          <p:cNvSpPr>
            <a:spLocks noGrp="1" noChangeArrowheads="1"/>
          </p:cNvSpPr>
          <p:nvPr>
            <p:ph type="body" idx="1"/>
          </p:nvPr>
        </p:nvSpPr>
        <p:spPr/>
        <p:txBody>
          <a:bodyPr/>
          <a:lstStyle/>
          <a:p>
            <a:r>
              <a:rPr lang="sv-SE" dirty="0"/>
              <a:t>Hur mycket vård och omsorg kommer de framtida stora generationerna av åldringar att behöva?</a:t>
            </a:r>
          </a:p>
          <a:p>
            <a:r>
              <a:rPr lang="sv-SE" dirty="0"/>
              <a:t>Kan de räkna med samma hjälp av anhöriga som i dag?</a:t>
            </a:r>
          </a:p>
          <a:p>
            <a:r>
              <a:rPr lang="sv-SE" dirty="0"/>
              <a:t>Hur stora blir kostnaderna för vården och omsorgen?</a:t>
            </a:r>
          </a:p>
          <a:p>
            <a:endParaRPr lang="sv-S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p:cTn id="7" dur="500" fill="hold"/>
                                        <p:tgtEl>
                                          <p:spTgt spid="1229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29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229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2291">
                                            <p:txEl>
                                              <p:pRg st="1" end="1"/>
                                            </p:txEl>
                                          </p:spTgt>
                                        </p:tgtEl>
                                        <p:attrNameLst>
                                          <p:attrName>style.visibility</p:attrName>
                                        </p:attrNameLst>
                                      </p:cBhvr>
                                      <p:to>
                                        <p:strVal val="visible"/>
                                      </p:to>
                                    </p:set>
                                    <p:anim calcmode="lin" valueType="num">
                                      <p:cBhvr>
                                        <p:cTn id="14" dur="500" fill="hold"/>
                                        <p:tgtEl>
                                          <p:spTgt spid="12291">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2291">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229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2291">
                                            <p:txEl>
                                              <p:pRg st="2" end="2"/>
                                            </p:txEl>
                                          </p:spTgt>
                                        </p:tgtEl>
                                        <p:attrNameLst>
                                          <p:attrName>style.visibility</p:attrName>
                                        </p:attrNameLst>
                                      </p:cBhvr>
                                      <p:to>
                                        <p:strVal val="visible"/>
                                      </p:to>
                                    </p:set>
                                    <p:anim calcmode="lin" valueType="num">
                                      <p:cBhvr>
                                        <p:cTn id="21" dur="500" fill="hold"/>
                                        <p:tgtEl>
                                          <p:spTgt spid="12291">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2291">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2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sv-SE" dirty="0" smtClean="0"/>
              <a:t>”The Old Baby Boomers”</a:t>
            </a:r>
            <a:endParaRPr lang="sv-SE" dirty="0"/>
          </a:p>
        </p:txBody>
      </p:sp>
      <p:sp>
        <p:nvSpPr>
          <p:cNvPr id="13315" name="Rectangle 3"/>
          <p:cNvSpPr>
            <a:spLocks noGrp="1" noChangeArrowheads="1"/>
          </p:cNvSpPr>
          <p:nvPr>
            <p:ph type="body" idx="1"/>
          </p:nvPr>
        </p:nvSpPr>
        <p:spPr/>
        <p:txBody>
          <a:bodyPr/>
          <a:lstStyle/>
          <a:p>
            <a:pPr>
              <a:lnSpc>
                <a:spcPct val="90000"/>
              </a:lnSpc>
            </a:pPr>
            <a:r>
              <a:rPr lang="sv-SE" dirty="0"/>
              <a:t>Kommer skatteintäkterna från hushållen (med nuvarande skattesystem) att öka i proportion till kostnaderna för vård och omsorg?</a:t>
            </a:r>
          </a:p>
          <a:p>
            <a:pPr>
              <a:lnSpc>
                <a:spcPct val="90000"/>
              </a:lnSpc>
            </a:pPr>
            <a:r>
              <a:rPr lang="sv-SE" dirty="0"/>
              <a:t>Kommer framtidens pensionärer att ha inkomster och tillgångar som de kan använda för att betala sin vård och omsorg?</a:t>
            </a:r>
          </a:p>
          <a:p>
            <a:pPr>
              <a:lnSpc>
                <a:spcPct val="90000"/>
              </a:lnSpc>
            </a:pPr>
            <a:endParaRPr lang="sv-SE" sz="24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p:cTn id="7" dur="500" fill="hold"/>
                                        <p:tgtEl>
                                          <p:spTgt spid="133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31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31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3315">
                                            <p:txEl>
                                              <p:pRg st="1" end="1"/>
                                            </p:txEl>
                                          </p:spTgt>
                                        </p:tgtEl>
                                        <p:attrNameLst>
                                          <p:attrName>style.visibility</p:attrName>
                                        </p:attrNameLst>
                                      </p:cBhvr>
                                      <p:to>
                                        <p:strVal val="visible"/>
                                      </p:to>
                                    </p:set>
                                    <p:anim calcmode="lin" valueType="num">
                                      <p:cBhvr>
                                        <p:cTn id="14" dur="500" fill="hold"/>
                                        <p:tgtEl>
                                          <p:spTgt spid="1331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331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33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77875"/>
          </a:xfrm>
        </p:spPr>
        <p:txBody>
          <a:bodyPr/>
          <a:lstStyle/>
          <a:p>
            <a:r>
              <a:rPr lang="sv-SE" sz="3600" dirty="0" smtClean="0"/>
              <a:t>”</a:t>
            </a:r>
            <a:r>
              <a:rPr lang="sv-SE" sz="3600" dirty="0"/>
              <a:t>The O</a:t>
            </a:r>
            <a:r>
              <a:rPr lang="sv-SE" sz="3600" dirty="0" smtClean="0"/>
              <a:t>ld Baby Boomers</a:t>
            </a:r>
            <a:r>
              <a:rPr lang="sv-SE" sz="4000" dirty="0"/>
              <a:t>”</a:t>
            </a:r>
          </a:p>
        </p:txBody>
      </p:sp>
      <p:sp>
        <p:nvSpPr>
          <p:cNvPr id="14339" name="Rectangle 3"/>
          <p:cNvSpPr>
            <a:spLocks noGrp="1" noChangeArrowheads="1"/>
          </p:cNvSpPr>
          <p:nvPr>
            <p:ph type="body" idx="1"/>
          </p:nvPr>
        </p:nvSpPr>
        <p:spPr>
          <a:xfrm>
            <a:off x="457200" y="1268413"/>
            <a:ext cx="8229600" cy="5256212"/>
          </a:xfrm>
        </p:spPr>
        <p:txBody>
          <a:bodyPr/>
          <a:lstStyle/>
          <a:p>
            <a:pPr marL="533400" indent="-533400">
              <a:buFontTx/>
              <a:buNone/>
            </a:pPr>
            <a:r>
              <a:rPr lang="sv-SE" sz="2400" b="1" dirty="0"/>
              <a:t>Studier av</a:t>
            </a:r>
          </a:p>
          <a:p>
            <a:pPr marL="914400" lvl="1" indent="-457200"/>
            <a:r>
              <a:rPr lang="sv-SE" sz="2400" dirty="0"/>
              <a:t>Hälsoutvecklingen i Sverige</a:t>
            </a:r>
          </a:p>
          <a:p>
            <a:pPr marL="914400" lvl="1" indent="-457200"/>
            <a:r>
              <a:rPr lang="sv-SE" sz="2400" dirty="0"/>
              <a:t>Utnyttjandet av sjukskrivning, slutenvård och omsorg för äldre</a:t>
            </a:r>
          </a:p>
          <a:p>
            <a:pPr marL="914400" lvl="1" indent="-457200"/>
            <a:r>
              <a:rPr lang="sv-SE" sz="2400" dirty="0"/>
              <a:t>Migrationen inom Sverige och närheten till anhöriga</a:t>
            </a:r>
          </a:p>
          <a:p>
            <a:pPr marL="914400" lvl="1" indent="-457200"/>
            <a:r>
              <a:rPr lang="sv-SE" sz="2400" dirty="0"/>
              <a:t>Vem som går i pension när</a:t>
            </a:r>
          </a:p>
          <a:p>
            <a:pPr marL="914400" lvl="1" indent="-457200"/>
            <a:r>
              <a:rPr lang="sv-SE" sz="2400" dirty="0"/>
              <a:t>Inkomstutvecklingen för de äldre i förhållande till de förvärvsarbetandes</a:t>
            </a:r>
          </a:p>
          <a:p>
            <a:pPr marL="914400" lvl="1" indent="-457200"/>
            <a:r>
              <a:rPr lang="sv-SE" sz="2400" dirty="0"/>
              <a:t>Förmögenhetsfördelningens förändring när befolkningen åldras</a:t>
            </a:r>
          </a:p>
          <a:p>
            <a:pPr marL="914400" lvl="1" indent="-457200">
              <a:buFontTx/>
              <a:buNone/>
            </a:pPr>
            <a:r>
              <a:rPr lang="sv-SE" sz="2400" b="1" dirty="0"/>
              <a:t>Mikrosimulering</a:t>
            </a:r>
            <a:r>
              <a:rPr lang="sv-SE" sz="2400" dirty="0"/>
              <a:t> av framtidsscenarier med finansdepartementets modell SESIM</a:t>
            </a:r>
          </a:p>
          <a:p>
            <a:pPr marL="914400" lvl="1" indent="-457200"/>
            <a:endParaRPr lang="sv-SE"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G:\2010_04_07\Försättssida_Babyboomboken.jpg"/>
          <p:cNvPicPr>
            <a:picLocks noChangeAspect="1" noChangeArrowheads="1"/>
          </p:cNvPicPr>
          <p:nvPr/>
        </p:nvPicPr>
        <p:blipFill>
          <a:blip r:embed="rId2" cstate="print"/>
          <a:srcRect/>
          <a:stretch>
            <a:fillRect/>
          </a:stretch>
        </p:blipFill>
        <p:spPr bwMode="auto">
          <a:xfrm>
            <a:off x="1142976" y="0"/>
            <a:ext cx="4459037" cy="6812347"/>
          </a:xfrm>
          <a:prstGeom prst="rect">
            <a:avLst/>
          </a:prstGeom>
          <a:noFill/>
        </p:spPr>
      </p:pic>
      <p:sp>
        <p:nvSpPr>
          <p:cNvPr id="3" name="textruta 2"/>
          <p:cNvSpPr txBox="1"/>
          <p:nvPr/>
        </p:nvSpPr>
        <p:spPr>
          <a:xfrm>
            <a:off x="5786446" y="5500702"/>
            <a:ext cx="3143272" cy="923330"/>
          </a:xfrm>
          <a:prstGeom prst="rect">
            <a:avLst/>
          </a:prstGeom>
          <a:noFill/>
        </p:spPr>
        <p:txBody>
          <a:bodyPr wrap="square" rtlCol="0">
            <a:spAutoFit/>
          </a:bodyPr>
          <a:lstStyle/>
          <a:p>
            <a:r>
              <a:rPr lang="sv-SE" dirty="0" err="1" smtClean="0"/>
              <a:t>Emerald</a:t>
            </a:r>
            <a:r>
              <a:rPr lang="sv-SE" dirty="0" smtClean="0"/>
              <a:t> Group Publishing </a:t>
            </a:r>
            <a:r>
              <a:rPr lang="sv-SE" dirty="0" err="1" smtClean="0"/>
              <a:t>Limited</a:t>
            </a:r>
            <a:r>
              <a:rPr lang="sv-SE" dirty="0" smtClean="0"/>
              <a:t> 2008</a:t>
            </a:r>
          </a:p>
          <a:p>
            <a:r>
              <a:rPr lang="sv-SE" dirty="0" smtClean="0"/>
              <a:t>ISBN: 978-0-444-53253-4</a:t>
            </a:r>
            <a:endParaRPr lang="sv-SE"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”The Old Baby Boomers”</a:t>
            </a:r>
            <a:endParaRPr lang="sv-SE" dirty="0"/>
          </a:p>
        </p:txBody>
      </p:sp>
      <p:sp>
        <p:nvSpPr>
          <p:cNvPr id="3" name="Rektangel 2"/>
          <p:cNvSpPr/>
          <p:nvPr/>
        </p:nvSpPr>
        <p:spPr>
          <a:xfrm>
            <a:off x="1214414" y="1643050"/>
            <a:ext cx="6500858" cy="4081117"/>
          </a:xfrm>
          <a:prstGeom prst="rect">
            <a:avLst/>
          </a:prstGeom>
        </p:spPr>
        <p:txBody>
          <a:bodyPr wrap="square">
            <a:spAutoFit/>
          </a:bodyPr>
          <a:lstStyle/>
          <a:p>
            <a:pPr>
              <a:lnSpc>
                <a:spcPct val="90000"/>
              </a:lnSpc>
              <a:buFont typeface="Arial" pitchFamily="34" charset="0"/>
              <a:buChar char="•"/>
            </a:pPr>
            <a:r>
              <a:rPr lang="sv-SE" sz="3200" dirty="0" smtClean="0"/>
              <a:t> Kan man genom att stimulera de förvärvsaktiva generationerna att gå senare i pension, genom att välkomna fler immigranter till Sverige eller genom att förbättra folkhälsan få en bättre balans mellan behovet av vård och omsorg och de resurser som kan avsättas för detta ändamål?</a:t>
            </a:r>
            <a:endParaRPr lang="sv-SE"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”The Old Baby Boomers”</a:t>
            </a:r>
            <a:endParaRPr lang="sv-SE" dirty="0"/>
          </a:p>
        </p:txBody>
      </p:sp>
      <p:sp>
        <p:nvSpPr>
          <p:cNvPr id="3" name="Rektangel 2"/>
          <p:cNvSpPr/>
          <p:nvPr/>
        </p:nvSpPr>
        <p:spPr>
          <a:xfrm>
            <a:off x="683568" y="2204864"/>
            <a:ext cx="7992888" cy="1865126"/>
          </a:xfrm>
          <a:prstGeom prst="rect">
            <a:avLst/>
          </a:prstGeom>
        </p:spPr>
        <p:txBody>
          <a:bodyPr wrap="square">
            <a:spAutoFit/>
          </a:bodyPr>
          <a:lstStyle/>
          <a:p>
            <a:pPr>
              <a:lnSpc>
                <a:spcPct val="90000"/>
              </a:lnSpc>
            </a:pPr>
            <a:r>
              <a:rPr lang="sv-SE" sz="3200" dirty="0" smtClean="0"/>
              <a:t>Kommer framtidens pensionärer att ha inkomster och tillgångar som de kan använda för att betala sin vård och omsorg?</a:t>
            </a:r>
            <a:endParaRPr lang="sv-SE" sz="3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andardformgivning">
  <a:themeElements>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formgiv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formgiv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formgiv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formgiv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formgiv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formgiv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formgiv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formgiv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9957</TotalTime>
  <Words>1202</Words>
  <Application>Microsoft Office PowerPoint</Application>
  <PresentationFormat>Bildspel på skärmen (4:3)</PresentationFormat>
  <Paragraphs>222</Paragraphs>
  <Slides>38</Slides>
  <Notes>4</Notes>
  <HiddenSlides>4</HiddenSlides>
  <MMClips>0</MMClips>
  <ScaleCrop>false</ScaleCrop>
  <HeadingPairs>
    <vt:vector size="6" baseType="variant">
      <vt:variant>
        <vt:lpstr>Tema</vt:lpstr>
      </vt:variant>
      <vt:variant>
        <vt:i4>1</vt:i4>
      </vt:variant>
      <vt:variant>
        <vt:lpstr>Serverprogram för OLE-inbäddning</vt:lpstr>
      </vt:variant>
      <vt:variant>
        <vt:i4>4</vt:i4>
      </vt:variant>
      <vt:variant>
        <vt:lpstr>Bildrubriker</vt:lpstr>
      </vt:variant>
      <vt:variant>
        <vt:i4>38</vt:i4>
      </vt:variant>
    </vt:vector>
  </HeadingPairs>
  <TitlesOfParts>
    <vt:vector size="43" baseType="lpstr">
      <vt:lpstr>Standardformgivning</vt:lpstr>
      <vt:lpstr>Picture</vt:lpstr>
      <vt:lpstr>Diagram</vt:lpstr>
      <vt:lpstr>Dokument</vt:lpstr>
      <vt:lpstr>Document</vt:lpstr>
      <vt:lpstr>Bild 1</vt:lpstr>
      <vt:lpstr>Befolkningen 60+ i förhållande till 20-59 år 2000 och 2050 efter nation</vt:lpstr>
      <vt:lpstr>Antal äldre år 2000, 2020 och 2040</vt:lpstr>
      <vt:lpstr>Forskningsprojektet ”The Old Baby Boomers”</vt:lpstr>
      <vt:lpstr>”The Old Baby Boomers”</vt:lpstr>
      <vt:lpstr>”The Old Baby Boomers”</vt:lpstr>
      <vt:lpstr>Bild 7</vt:lpstr>
      <vt:lpstr>”The Old Baby Boomers”</vt:lpstr>
      <vt:lpstr>”The Old Baby Boomers”</vt:lpstr>
      <vt:lpstr>A benchmark scenario</vt:lpstr>
      <vt:lpstr>Simulated population shares in work, retirement and disability; all age groups</vt:lpstr>
      <vt:lpstr>Dependency ratios (retired/working) by year and scenario</vt:lpstr>
      <vt:lpstr>Hälsoutvecklingen</vt:lpstr>
      <vt:lpstr>Hälsoutvecklingen Simulated population 50-74 shares for each health category, 2000-2040.</vt:lpstr>
      <vt:lpstr>Hälsoutvecklingen 2000-2040 för personer äldre än 74 år</vt:lpstr>
      <vt:lpstr>Simulated average days of inpatient care by age 0-100 for cross-sectional populations of 2000, 2020, and 2040. Men and women</vt:lpstr>
      <vt:lpstr>Simulated average number of days of inpatient care for the 75+ population 2000-2040. Men and women</vt:lpstr>
      <vt:lpstr>Simulated total number of days of inpatient care for the 75+ population. Men and women</vt:lpstr>
      <vt:lpstr>Simulated total number of days of inpatient care for the total 0-100 population. Men and women</vt:lpstr>
      <vt:lpstr>Genomsnittligt och totalt antal dagar i sluten sjukhusvårdvård för personer 65+</vt:lpstr>
      <vt:lpstr>Antal personer med heldygnsomsorg (1000-tal)</vt:lpstr>
      <vt:lpstr>Antal personer med hemtjänst (1000-tal)</vt:lpstr>
      <vt:lpstr>Totalkostnad för slutenvård, hemtjänst och heldygnsomsorg för personer som är 65+</vt:lpstr>
      <vt:lpstr>Totalkostnad för slutenvård, hemtjänst och heldygnsomsorg för personer som är 65+, efter scenario</vt:lpstr>
      <vt:lpstr>Andel personer 65+ som har åtminstone ett barn boende i samma arbetskraftsområde.</vt:lpstr>
      <vt:lpstr>Genomsnittlig taxerad inkomst för pensionärer efter ålder och födelsekohort i förhållande till genomsnittlig taxerad inkomst för personer 20-64 år gamla</vt:lpstr>
      <vt:lpstr>Medianinkomsten för 65+ i förhållande till medianinkomsten för 20-64</vt:lpstr>
      <vt:lpstr>Andel fattiga (disponibel inkomst mindre än 50% av medianinkomsten för den vuxna befolkningen) efter födelsekohort och ålder</vt:lpstr>
      <vt:lpstr>Andel fattiga bland 65+</vt:lpstr>
      <vt:lpstr>Genomsnittlig nettoförmögenhet per hushåll i 1999 års priser efter ålder och period</vt:lpstr>
      <vt:lpstr>Andel egnahemsägare i åldern 65-69 samt nettoförmögenheten vid 65 mätt i årsinkomster</vt:lpstr>
      <vt:lpstr>Vilka inkomster har de som har det största behovet av omsorg? (Procentandel av 65+ i resp. omsorgsform)</vt:lpstr>
      <vt:lpstr>Vilka tillgångar har de som har det största behovet av omsorg? (Procentandel av 65+ i resp. omsorgsform)</vt:lpstr>
      <vt:lpstr>Sammanfattning</vt:lpstr>
      <vt:lpstr>Sammanfattning</vt:lpstr>
      <vt:lpstr>Sammanfattning</vt:lpstr>
      <vt:lpstr>Sammanfattning</vt:lpstr>
      <vt:lpstr>Bild 38</vt:lpstr>
    </vt:vector>
  </TitlesOfParts>
  <Company>NEK/UU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HUR KOMMER DET ATT GÅ FÖR PENSIONÄRERNA?</dc:title>
  <dc:creator>andkl</dc:creator>
  <cp:lastModifiedBy>andkl</cp:lastModifiedBy>
  <cp:revision>87</cp:revision>
  <dcterms:created xsi:type="dcterms:W3CDTF">2007-03-03T11:16:01Z</dcterms:created>
  <dcterms:modified xsi:type="dcterms:W3CDTF">2016-10-10T20:03:57Z</dcterms:modified>
</cp:coreProperties>
</file>